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9" r:id="rId3"/>
    <p:sldId id="260" r:id="rId4"/>
    <p:sldId id="261" r:id="rId5"/>
    <p:sldId id="262" r:id="rId6"/>
    <p:sldId id="263" r:id="rId7"/>
    <p:sldId id="264" r:id="rId8"/>
    <p:sldId id="265" r:id="rId9"/>
    <p:sldId id="266" r:id="rId10"/>
    <p:sldId id="267" r:id="rId11"/>
    <p:sldId id="270" r:id="rId12"/>
    <p:sldId id="271" r:id="rId13"/>
    <p:sldId id="272" r:id="rId14"/>
    <p:sldId id="273"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24AE3E-22D4-48EB-A01C-B224F9507F2B}" v="54" dt="2020-07-24T19:14:14.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158"/>
    <p:restoredTop sz="96327"/>
  </p:normalViewPr>
  <p:slideViewPr>
    <p:cSldViewPr snapToGrid="0" snapToObjects="1">
      <p:cViewPr varScale="1">
        <p:scale>
          <a:sx n="135" d="100"/>
          <a:sy n="135" d="100"/>
        </p:scale>
        <p:origin x="416" y="16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y Cox" userId="16588279-3c53-4e11-a92b-4256fd622f54" providerId="ADAL" clId="{B924AE3E-22D4-48EB-A01C-B224F9507F2B}"/>
    <pc:docChg chg="undo custSel modSld">
      <pc:chgData name="Haley Cox" userId="16588279-3c53-4e11-a92b-4256fd622f54" providerId="ADAL" clId="{B924AE3E-22D4-48EB-A01C-B224F9507F2B}" dt="2020-07-24T19:15:44.619" v="130" actId="20577"/>
      <pc:docMkLst>
        <pc:docMk/>
      </pc:docMkLst>
      <pc:sldChg chg="addSp modSp mod">
        <pc:chgData name="Haley Cox" userId="16588279-3c53-4e11-a92b-4256fd622f54" providerId="ADAL" clId="{B924AE3E-22D4-48EB-A01C-B224F9507F2B}" dt="2020-07-24T19:15:31.327" v="110" actId="13926"/>
        <pc:sldMkLst>
          <pc:docMk/>
          <pc:sldMk cId="1477615561" sldId="256"/>
        </pc:sldMkLst>
        <pc:spChg chg="mod">
          <ac:chgData name="Haley Cox" userId="16588279-3c53-4e11-a92b-4256fd622f54" providerId="ADAL" clId="{B924AE3E-22D4-48EB-A01C-B224F9507F2B}" dt="2020-07-24T19:12:22.913" v="84" actId="207"/>
          <ac:spMkLst>
            <pc:docMk/>
            <pc:sldMk cId="1477615561" sldId="256"/>
            <ac:spMk id="8" creationId="{F8E6C69A-EC47-3F4F-9E1C-CECAA2A362DB}"/>
          </ac:spMkLst>
        </pc:spChg>
        <pc:spChg chg="add mod">
          <ac:chgData name="Haley Cox" userId="16588279-3c53-4e11-a92b-4256fd622f54" providerId="ADAL" clId="{B924AE3E-22D4-48EB-A01C-B224F9507F2B}" dt="2020-07-24T19:13:28.477" v="97" actId="1076"/>
          <ac:spMkLst>
            <pc:docMk/>
            <pc:sldMk cId="1477615561" sldId="256"/>
            <ac:spMk id="9" creationId="{63F0962C-F8AE-417F-B495-C3F2F12E9442}"/>
          </ac:spMkLst>
        </pc:spChg>
        <pc:spChg chg="add mod">
          <ac:chgData name="Haley Cox" userId="16588279-3c53-4e11-a92b-4256fd622f54" providerId="ADAL" clId="{B924AE3E-22D4-48EB-A01C-B224F9507F2B}" dt="2020-07-24T19:15:31.327" v="110" actId="13926"/>
          <ac:spMkLst>
            <pc:docMk/>
            <pc:sldMk cId="1477615561" sldId="256"/>
            <ac:spMk id="10" creationId="{37E89666-1E7E-4365-BFCE-75B8438F3EC6}"/>
          </ac:spMkLst>
        </pc:spChg>
      </pc:sldChg>
      <pc:sldChg chg="addSp modSp mod">
        <pc:chgData name="Haley Cox" userId="16588279-3c53-4e11-a92b-4256fd622f54" providerId="ADAL" clId="{B924AE3E-22D4-48EB-A01C-B224F9507F2B}" dt="2020-07-24T19:15:44.619" v="130" actId="20577"/>
        <pc:sldMkLst>
          <pc:docMk/>
          <pc:sldMk cId="3471500449" sldId="257"/>
        </pc:sldMkLst>
        <pc:spChg chg="mod">
          <ac:chgData name="Haley Cox" userId="16588279-3c53-4e11-a92b-4256fd622f54" providerId="ADAL" clId="{B924AE3E-22D4-48EB-A01C-B224F9507F2B}" dt="2020-07-24T19:15:44.619" v="130" actId="20577"/>
          <ac:spMkLst>
            <pc:docMk/>
            <pc:sldMk cId="3471500449" sldId="257"/>
            <ac:spMk id="2" creationId="{E2B6E954-38D7-CC41-B6AD-864C095F890F}"/>
          </ac:spMkLst>
        </pc:spChg>
        <pc:spChg chg="add mod">
          <ac:chgData name="Haley Cox" userId="16588279-3c53-4e11-a92b-4256fd622f54" providerId="ADAL" clId="{B924AE3E-22D4-48EB-A01C-B224F9507F2B}" dt="2020-07-24T19:09:40.822" v="11" actId="1076"/>
          <ac:spMkLst>
            <pc:docMk/>
            <pc:sldMk cId="3471500449" sldId="257"/>
            <ac:spMk id="6" creationId="{63BB546B-9D92-4BBB-BA2F-534F6BA15C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91D955-6F40-415C-AEDE-F1444B4259E2}" type="datetimeFigureOut">
              <a:rPr lang="en-US" smtClean="0"/>
              <a:pPr/>
              <a:t>10/13/20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BCB60A-3555-420B-9A24-1B70687FB19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5137B5-8FE2-1D45-820D-30A8269DA73C}"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B286-9717-724B-8D62-48B284D56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DBABD5-54CB-CD40-8732-3166633FB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C9E000F-FF43-E04F-B8F5-82EFC768C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249E2-040E-FC4E-AD10-DEDBB77F796D}"/>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7" name="TextBox 6">
            <a:extLst>
              <a:ext uri="{FF2B5EF4-FFF2-40B4-BE49-F238E27FC236}">
                <a16:creationId xmlns:a16="http://schemas.microsoft.com/office/drawing/2014/main" id="{281E1E75-BEFE-804B-B3AA-64047066015D}"/>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417758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E795-2243-8B45-AE16-0D1437D933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233AAD-146C-C84B-9A47-FB478A67A9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A77D760-9485-4542-AD28-6FD8C5DE0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48DFA-B465-AE42-9C39-5EEE012084EB}"/>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7" name="TextBox 6">
            <a:extLst>
              <a:ext uri="{FF2B5EF4-FFF2-40B4-BE49-F238E27FC236}">
                <a16:creationId xmlns:a16="http://schemas.microsoft.com/office/drawing/2014/main" id="{9C2180F2-E67A-4B47-9FB2-E4A0601D2405}"/>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64718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C93AC6-44C7-0A45-8109-C5BC29B13A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40B057-DFC8-0A42-9FE3-EC8375A996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A68DC0F-7CF2-2841-8886-09350949A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E975B-8106-E840-AF3B-2C1D47CE76CF}"/>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7" name="TextBox 6">
            <a:extLst>
              <a:ext uri="{FF2B5EF4-FFF2-40B4-BE49-F238E27FC236}">
                <a16:creationId xmlns:a16="http://schemas.microsoft.com/office/drawing/2014/main" id="{1191893E-D540-4C4B-9E5A-69AE45667A90}"/>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84115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B12C-40B1-A24D-94F7-891DB35227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7C8100-1902-E24F-BA76-AC22096FEA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4A54D4B-5C55-8445-AD11-184EA20695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04CB0C1-DD3B-8E44-936B-744FF6A36223}"/>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7" name="TextBox 6">
            <a:extLst>
              <a:ext uri="{FF2B5EF4-FFF2-40B4-BE49-F238E27FC236}">
                <a16:creationId xmlns:a16="http://schemas.microsoft.com/office/drawing/2014/main" id="{D7C0F60C-EDB7-AC40-BFFC-40208E6BB42E}"/>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291062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93FF-1B89-3748-B7E1-C6A0F96B7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D4EF56-B603-7043-9E11-AF71E1A5C0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37CA3F47-FA64-CE40-AE6C-821A11F23A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C00CA-F5BC-CD45-AE66-B7638C462879}"/>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7" name="TextBox 6">
            <a:extLst>
              <a:ext uri="{FF2B5EF4-FFF2-40B4-BE49-F238E27FC236}">
                <a16:creationId xmlns:a16="http://schemas.microsoft.com/office/drawing/2014/main" id="{56F22BA7-6B89-D049-A10E-431E7999F815}"/>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2204038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CB467-5C12-D64D-BB3C-790C204365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BEDD86-6281-9440-920F-07F0CBE793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7B7B95-A1B9-3B4D-BB97-497CD0834A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D15A0B4-5689-F341-BC12-C361F0F58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715590-E2B9-8640-937C-F896E2FF2F49}"/>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8" name="TextBox 7">
            <a:extLst>
              <a:ext uri="{FF2B5EF4-FFF2-40B4-BE49-F238E27FC236}">
                <a16:creationId xmlns:a16="http://schemas.microsoft.com/office/drawing/2014/main" id="{15BA831B-4FE9-394D-9FC0-7B7F40FE1D84}"/>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309856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C26C-4B59-7643-8037-7216BDEC6D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6304CC-F657-CB48-91C2-22FA192D84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BFE262-FAC9-804C-8B4A-991F1E6B22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9542A3-D99D-A148-BA50-9DA1920F5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AAA6B1-82AD-8548-95D3-C064831BEA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785DE76-6D57-914A-8A1C-43E4D341F5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17AD36-9158-CC4D-8464-97AE678D3765}"/>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10" name="TextBox 9">
            <a:extLst>
              <a:ext uri="{FF2B5EF4-FFF2-40B4-BE49-F238E27FC236}">
                <a16:creationId xmlns:a16="http://schemas.microsoft.com/office/drawing/2014/main" id="{1AB8177A-C181-E644-BF70-7FEE662F896B}"/>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2165685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562F-D965-0F42-8513-3F0D66DF407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A5F4A90-0BB3-FC46-970D-1749CE7AAF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D89F80-ABCF-FC44-89AD-0A19E1328955}"/>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6" name="TextBox 5">
            <a:extLst>
              <a:ext uri="{FF2B5EF4-FFF2-40B4-BE49-F238E27FC236}">
                <a16:creationId xmlns:a16="http://schemas.microsoft.com/office/drawing/2014/main" id="{CE7150F9-C650-5A4C-9304-5967B4876F3A}"/>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1884415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2F2A9D-26E1-0E4E-8307-B99A9DE341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67A144-2BFF-3B43-9611-2DA58A206DA9}"/>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5" name="TextBox 4">
            <a:extLst>
              <a:ext uri="{FF2B5EF4-FFF2-40B4-BE49-F238E27FC236}">
                <a16:creationId xmlns:a16="http://schemas.microsoft.com/office/drawing/2014/main" id="{66051428-9152-BE43-A970-47904479BBF7}"/>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365863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4B9C-78D0-3043-825B-E19C2FBDE3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CD70FC-D5D8-9D48-BE0E-7F15DFF13A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8DDC89-0670-B04C-9DDB-A49D2A6B8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B4DF1B7A-E1DE-C54E-9700-BF0C67C9E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35A2A1-BBE9-7840-AB5C-00C660B0B32C}"/>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8" name="TextBox 7">
            <a:extLst>
              <a:ext uri="{FF2B5EF4-FFF2-40B4-BE49-F238E27FC236}">
                <a16:creationId xmlns:a16="http://schemas.microsoft.com/office/drawing/2014/main" id="{2232DB81-F8AA-6140-B1A4-FC592D9EEBDE}"/>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3672758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96A2-266A-D144-BE1C-89CC778FB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852D05-32FA-FB4F-BFBC-08B985269C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286739-1F41-E74E-948C-7287A5FDC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7F12398-2059-FF4E-BA6E-A4461C349A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5DD01F-3919-D54D-9DBF-7DE2187B91CA}"/>
              </a:ext>
            </a:extLst>
          </p:cNvPr>
          <p:cNvSpPr>
            <a:spLocks noGrp="1"/>
          </p:cNvSpPr>
          <p:nvPr>
            <p:ph type="sldNum" sz="quarter" idx="12"/>
          </p:nvPr>
        </p:nvSpPr>
        <p:spPr/>
        <p:txBody>
          <a:bodyPr/>
          <a:lstStyle/>
          <a:p>
            <a:fld id="{51EDBE44-AB08-AF46-B5ED-809649FC1847}" type="slidenum">
              <a:rPr lang="en-US" smtClean="0"/>
              <a:pPr/>
              <a:t>‹#›</a:t>
            </a:fld>
            <a:endParaRPr lang="en-US"/>
          </a:p>
        </p:txBody>
      </p:sp>
      <p:sp>
        <p:nvSpPr>
          <p:cNvPr id="8" name="TextBox 7">
            <a:extLst>
              <a:ext uri="{FF2B5EF4-FFF2-40B4-BE49-F238E27FC236}">
                <a16:creationId xmlns:a16="http://schemas.microsoft.com/office/drawing/2014/main" id="{C3F5E950-07CB-DF46-9701-6451124919B9}"/>
              </a:ext>
            </a:extLst>
          </p:cNvPr>
          <p:cNvSpPr txBox="1"/>
          <p:nvPr userDrawn="1"/>
        </p:nvSpPr>
        <p:spPr>
          <a:xfrm>
            <a:off x="0" y="6492875"/>
            <a:ext cx="1288774" cy="307777"/>
          </a:xfrm>
          <a:prstGeom prst="rect">
            <a:avLst/>
          </a:prstGeom>
          <a:noFill/>
        </p:spPr>
        <p:txBody>
          <a:bodyPr wrap="square" rtlCol="0">
            <a:spAutoFit/>
          </a:bodyPr>
          <a:lstStyle/>
          <a:p>
            <a:r>
              <a:rPr lang="en-US" sz="1400" dirty="0">
                <a:solidFill>
                  <a:schemeClr val="bg1">
                    <a:lumMod val="65000"/>
                  </a:schemeClr>
                </a:solidFill>
              </a:rPr>
              <a:t>LAUNCHED BY</a:t>
            </a:r>
          </a:p>
        </p:txBody>
      </p:sp>
    </p:spTree>
    <p:extLst>
      <p:ext uri="{BB962C8B-B14F-4D97-AF65-F5344CB8AC3E}">
        <p14:creationId xmlns:p14="http://schemas.microsoft.com/office/powerpoint/2010/main" val="920037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406DA-5D28-554F-B0B4-8F1353AFDE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C76093-1C11-A844-9109-A74E952093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77D72AC-3FFF-7740-861B-50284FAE79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8FFF46-4E5B-9C48-9260-DF22E0DD51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DBE44-AB08-AF46-B5ED-809649FC1847}" type="slidenum">
              <a:rPr lang="en-US" smtClean="0"/>
              <a:pPr/>
              <a:t>‹#›</a:t>
            </a:fld>
            <a:endParaRPr lang="en-US"/>
          </a:p>
        </p:txBody>
      </p:sp>
      <p:pic>
        <p:nvPicPr>
          <p:cNvPr id="9" name="Picture 8" descr="A picture containing drawing&#10;&#10;Description automatically generated">
            <a:extLst>
              <a:ext uri="{FF2B5EF4-FFF2-40B4-BE49-F238E27FC236}">
                <a16:creationId xmlns:a16="http://schemas.microsoft.com/office/drawing/2014/main" id="{EC65A74A-A86F-1D48-AB53-F72F1F4DC73F}"/>
              </a:ext>
            </a:extLst>
          </p:cNvPr>
          <p:cNvPicPr>
            <a:picLocks noChangeAspect="1"/>
          </p:cNvPicPr>
          <p:nvPr userDrawn="1"/>
        </p:nvPicPr>
        <p:blipFill>
          <a:blip r:embed="rId13"/>
          <a:stretch>
            <a:fillRect/>
          </a:stretch>
        </p:blipFill>
        <p:spPr>
          <a:xfrm>
            <a:off x="1180896" y="6528973"/>
            <a:ext cx="895027" cy="233293"/>
          </a:xfrm>
          <a:prstGeom prst="rect">
            <a:avLst/>
          </a:prstGeom>
        </p:spPr>
      </p:pic>
    </p:spTree>
    <p:extLst>
      <p:ext uri="{BB962C8B-B14F-4D97-AF65-F5344CB8AC3E}">
        <p14:creationId xmlns:p14="http://schemas.microsoft.com/office/powerpoint/2010/main" val="549007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1.em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wmf"/><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004B-D1F5-F944-9301-456C8B76CA6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0F81A4D-3AD9-A940-A822-6EC5C8B009DA}"/>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00D4C630-AAEF-DD45-924B-657CC432EE41}"/>
              </a:ext>
            </a:extLst>
          </p:cNvPr>
          <p:cNvPicPr>
            <a:picLocks noChangeAspect="1"/>
          </p:cNvPicPr>
          <p:nvPr/>
        </p:nvPicPr>
        <p:blipFill rotWithShape="1">
          <a:blip r:embed="rId4">
            <a:extLst>
              <a:ext uri="{28A0092B-C50C-407E-A947-70E740481C1C}">
                <a14:useLocalDpi xmlns:a14="http://schemas.microsoft.com/office/drawing/2010/main" val="0"/>
              </a:ext>
            </a:extLst>
          </a:blip>
          <a:srcRect b="6666"/>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46C2CC91-FDB9-B842-ADD1-AB48106B6402}"/>
              </a:ext>
            </a:extLst>
          </p:cNvPr>
          <p:cNvPicPr>
            <a:picLocks noChangeAspect="1"/>
          </p:cNvPicPr>
          <p:nvPr/>
        </p:nvPicPr>
        <p:blipFill>
          <a:blip r:embed="rId5"/>
          <a:stretch>
            <a:fillRect/>
          </a:stretch>
        </p:blipFill>
        <p:spPr>
          <a:xfrm>
            <a:off x="3362691" y="580359"/>
            <a:ext cx="5466617" cy="1312444"/>
          </a:xfrm>
          <a:prstGeom prst="rect">
            <a:avLst/>
          </a:prstGeom>
        </p:spPr>
      </p:pic>
      <p:sp>
        <p:nvSpPr>
          <p:cNvPr id="6" name="Rectangle 5">
            <a:extLst>
              <a:ext uri="{FF2B5EF4-FFF2-40B4-BE49-F238E27FC236}">
                <a16:creationId xmlns:a16="http://schemas.microsoft.com/office/drawing/2014/main" id="{9EC971C1-A43A-D942-8243-3A09E146A122}"/>
              </a:ext>
            </a:extLst>
          </p:cNvPr>
          <p:cNvSpPr/>
          <p:nvPr/>
        </p:nvSpPr>
        <p:spPr>
          <a:xfrm>
            <a:off x="735495" y="6015167"/>
            <a:ext cx="11052313" cy="846386"/>
          </a:xfrm>
          <a:prstGeom prst="rect">
            <a:avLst/>
          </a:prstGeom>
        </p:spPr>
        <p:txBody>
          <a:bodyPr wrap="square">
            <a:spAutoFit/>
          </a:bodyPr>
          <a:lstStyle/>
          <a:p>
            <a:pPr algn="ctr">
              <a:spcAft>
                <a:spcPts val="600"/>
              </a:spcAft>
            </a:pPr>
            <a:r>
              <a:rPr lang="en-US" sz="2400" b="1" dirty="0">
                <a:solidFill>
                  <a:schemeClr val="bg1"/>
                </a:solidFill>
              </a:rPr>
              <a:t>Co-Authors: </a:t>
            </a:r>
            <a:r>
              <a:rPr lang="en-US" sz="2000" dirty="0">
                <a:solidFill>
                  <a:schemeClr val="bg1"/>
                </a:solidFill>
              </a:rPr>
              <a:t>Marc Sanchez Net (JPL/</a:t>
            </a:r>
            <a:r>
              <a:rPr lang="en-US" sz="2000" dirty="0" err="1">
                <a:solidFill>
                  <a:schemeClr val="bg1"/>
                </a:solidFill>
              </a:rPr>
              <a:t>CalTech</a:t>
            </a:r>
            <a:r>
              <a:rPr lang="en-US" sz="2000" dirty="0">
                <a:solidFill>
                  <a:schemeClr val="bg1"/>
                </a:solidFill>
              </a:rPr>
              <a:t>), Alan S Li (ARC/BAER),</a:t>
            </a:r>
            <a:r>
              <a:rPr lang="en-US" sz="2000" baseline="30000" dirty="0">
                <a:solidFill>
                  <a:schemeClr val="bg1"/>
                </a:solidFill>
              </a:rPr>
              <a:t> </a:t>
            </a:r>
            <a:r>
              <a:rPr lang="en-US" sz="2000" dirty="0">
                <a:solidFill>
                  <a:schemeClr val="bg1"/>
                </a:solidFill>
              </a:rPr>
              <a:t>Vinay Ravindra (ARC/BAER)</a:t>
            </a:r>
          </a:p>
          <a:p>
            <a:pPr algn="ctr">
              <a:spcAft>
                <a:spcPts val="600"/>
              </a:spcAft>
            </a:pPr>
            <a:endParaRPr lang="en-US" sz="2000" b="1" dirty="0">
              <a:solidFill>
                <a:schemeClr val="bg1"/>
              </a:solidFill>
            </a:endParaRPr>
          </a:p>
        </p:txBody>
      </p:sp>
      <p:sp>
        <p:nvSpPr>
          <p:cNvPr id="8" name="TextBox 7">
            <a:extLst>
              <a:ext uri="{FF2B5EF4-FFF2-40B4-BE49-F238E27FC236}">
                <a16:creationId xmlns:a16="http://schemas.microsoft.com/office/drawing/2014/main" id="{F8E6C69A-EC47-3F4F-9E1C-CECAA2A362DB}"/>
              </a:ext>
            </a:extLst>
          </p:cNvPr>
          <p:cNvSpPr txBox="1"/>
          <p:nvPr/>
        </p:nvSpPr>
        <p:spPr>
          <a:xfrm>
            <a:off x="0" y="2347324"/>
            <a:ext cx="12192000" cy="1569660"/>
          </a:xfrm>
          <a:prstGeom prst="rect">
            <a:avLst/>
          </a:prstGeom>
          <a:solidFill>
            <a:schemeClr val="tx1">
              <a:lumMod val="95000"/>
              <a:lumOff val="5000"/>
              <a:alpha val="48000"/>
            </a:schemeClr>
          </a:solidFill>
        </p:spPr>
        <p:txBody>
          <a:bodyPr wrap="square" rtlCol="0">
            <a:spAutoFit/>
          </a:bodyPr>
          <a:lstStyle/>
          <a:p>
            <a:pPr algn="ctr"/>
            <a:r>
              <a:rPr lang="en-US" sz="4800" b="1" dirty="0">
                <a:solidFill>
                  <a:schemeClr val="bg1"/>
                </a:solidFill>
              </a:rPr>
              <a:t>Designing a Disruption Tolerant Network for Reactive Spacecraft Constellations</a:t>
            </a:r>
          </a:p>
        </p:txBody>
      </p:sp>
      <p:sp>
        <p:nvSpPr>
          <p:cNvPr id="9" name="TextBox 8">
            <a:extLst>
              <a:ext uri="{FF2B5EF4-FFF2-40B4-BE49-F238E27FC236}">
                <a16:creationId xmlns:a16="http://schemas.microsoft.com/office/drawing/2014/main" id="{63F0962C-F8AE-417F-B495-C3F2F12E9442}"/>
              </a:ext>
            </a:extLst>
          </p:cNvPr>
          <p:cNvSpPr txBox="1"/>
          <p:nvPr/>
        </p:nvSpPr>
        <p:spPr>
          <a:xfrm>
            <a:off x="927651" y="4057471"/>
            <a:ext cx="10336696" cy="1200329"/>
          </a:xfrm>
          <a:prstGeom prst="rect">
            <a:avLst/>
          </a:prstGeom>
          <a:noFill/>
        </p:spPr>
        <p:txBody>
          <a:bodyPr wrap="square" rtlCol="0">
            <a:spAutoFit/>
          </a:bodyPr>
          <a:lstStyle/>
          <a:p>
            <a:pPr algn="ctr"/>
            <a:r>
              <a:rPr lang="en-US" sz="3600" dirty="0" err="1">
                <a:solidFill>
                  <a:schemeClr val="bg1"/>
                </a:solidFill>
              </a:rPr>
              <a:t>Sreeja</a:t>
            </a:r>
            <a:r>
              <a:rPr lang="en-US" sz="3600" dirty="0">
                <a:solidFill>
                  <a:schemeClr val="bg1"/>
                </a:solidFill>
              </a:rPr>
              <a:t> Nag</a:t>
            </a:r>
          </a:p>
          <a:p>
            <a:pPr algn="ctr"/>
            <a:r>
              <a:rPr lang="en-US" sz="3600" dirty="0">
                <a:solidFill>
                  <a:schemeClr val="bg1"/>
                </a:solidFill>
              </a:rPr>
              <a:t>BAER Institute, NASA Ames Research Center</a:t>
            </a:r>
          </a:p>
        </p:txBody>
      </p:sp>
      <p:sp>
        <p:nvSpPr>
          <p:cNvPr id="10" name="TextBox 9">
            <a:extLst>
              <a:ext uri="{FF2B5EF4-FFF2-40B4-BE49-F238E27FC236}">
                <a16:creationId xmlns:a16="http://schemas.microsoft.com/office/drawing/2014/main" id="{37E89666-1E7E-4365-BFCE-75B8438F3EC6}"/>
              </a:ext>
            </a:extLst>
          </p:cNvPr>
          <p:cNvSpPr txBox="1"/>
          <p:nvPr/>
        </p:nvSpPr>
        <p:spPr>
          <a:xfrm>
            <a:off x="927651" y="5260174"/>
            <a:ext cx="10336696" cy="707886"/>
          </a:xfrm>
          <a:prstGeom prst="rect">
            <a:avLst/>
          </a:prstGeom>
          <a:noFill/>
        </p:spPr>
        <p:txBody>
          <a:bodyPr wrap="square" rtlCol="0">
            <a:spAutoFit/>
          </a:bodyPr>
          <a:lstStyle/>
          <a:p>
            <a:pPr algn="ctr"/>
            <a:br>
              <a:rPr lang="en-US" sz="2000" dirty="0">
                <a:solidFill>
                  <a:schemeClr val="bg1"/>
                </a:solidFill>
              </a:rPr>
            </a:br>
            <a:r>
              <a:rPr lang="en-US" sz="2000" dirty="0">
                <a:solidFill>
                  <a:schemeClr val="bg1"/>
                </a:solidFill>
              </a:rPr>
              <a:t>Published by the American Institute of Aeronautics and Astronautics, Inc., with permission.</a:t>
            </a:r>
          </a:p>
        </p:txBody>
      </p:sp>
      <p:pic>
        <p:nvPicPr>
          <p:cNvPr id="7" name="Audio 6">
            <a:hlinkClick r:id="" action="ppaction://media"/>
            <a:extLst>
              <a:ext uri="{FF2B5EF4-FFF2-40B4-BE49-F238E27FC236}">
                <a16:creationId xmlns:a16="http://schemas.microsoft.com/office/drawing/2014/main" id="{E38A857A-10C4-8C44-8822-5FED6AFA8F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77615561"/>
      </p:ext>
    </p:extLst>
  </p:cSld>
  <p:clrMapOvr>
    <a:masterClrMapping/>
  </p:clrMapOvr>
  <mc:AlternateContent xmlns:mc="http://schemas.openxmlformats.org/markup-compatibility/2006">
    <mc:Choice xmlns:p14="http://schemas.microsoft.com/office/powerpoint/2010/main" Requires="p14">
      <p:transition spd="slow" p14:dur="2000" advTm="28946"/>
    </mc:Choice>
    <mc:Fallback>
      <p:transition spd="slow" advTm="28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10</a:t>
            </a:fld>
            <a:endParaRPr lang="en-US"/>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Communication System – Network Layer</a:t>
            </a:r>
          </a:p>
        </p:txBody>
      </p:sp>
      <p:sp>
        <p:nvSpPr>
          <p:cNvPr id="7" name="Content Placeholder 6"/>
          <p:cNvSpPr>
            <a:spLocks noGrp="1"/>
          </p:cNvSpPr>
          <p:nvPr>
            <p:ph idx="1"/>
          </p:nvPr>
        </p:nvSpPr>
        <p:spPr>
          <a:xfrm>
            <a:off x="828136" y="1073020"/>
            <a:ext cx="10891113" cy="1997984"/>
          </a:xfrm>
        </p:spPr>
        <p:txBody>
          <a:bodyPr>
            <a:normAutofit fontScale="85000" lnSpcReduction="10000"/>
          </a:bodyPr>
          <a:lstStyle/>
          <a:p>
            <a:pPr>
              <a:buNone/>
            </a:pPr>
            <a:r>
              <a:rPr lang="en-US" sz="2000" dirty="0">
                <a:latin typeface="+mj-lt"/>
              </a:rPr>
              <a:t>DTN model is implemented in Python using </a:t>
            </a:r>
            <a:r>
              <a:rPr lang="en-US" sz="2000" dirty="0" err="1">
                <a:latin typeface="+mj-lt"/>
              </a:rPr>
              <a:t>Simpy</a:t>
            </a:r>
            <a:r>
              <a:rPr lang="en-US" sz="2000" dirty="0">
                <a:latin typeface="+mj-lt"/>
              </a:rPr>
              <a:t>, a discrete-event engine built upon the concept of </a:t>
            </a:r>
            <a:r>
              <a:rPr lang="en-US" sz="2000" dirty="0" err="1">
                <a:latin typeface="+mj-lt"/>
              </a:rPr>
              <a:t>coroutines</a:t>
            </a:r>
            <a:r>
              <a:rPr lang="en-US" sz="2000" dirty="0">
                <a:latin typeface="+mj-lt"/>
              </a:rPr>
              <a:t> </a:t>
            </a:r>
          </a:p>
          <a:p>
            <a:pPr>
              <a:buNone/>
            </a:pPr>
            <a:r>
              <a:rPr lang="en-US" sz="2000" dirty="0">
                <a:latin typeface="+mj-lt"/>
              </a:rPr>
              <a:t>DTN has many core protocols - Parts of the Bundle Protocol and Schedule Aware Bundle Routing Protocol were implemented. </a:t>
            </a:r>
          </a:p>
          <a:p>
            <a:pPr>
              <a:buNone/>
            </a:pPr>
            <a:r>
              <a:rPr lang="en-US" sz="2000" dirty="0">
                <a:latin typeface="+mj-lt"/>
              </a:rPr>
              <a:t>Packets are routed doing a shortest path search over the time-varying network topology. The objective is to minimize the best case packet delivery time.</a:t>
            </a:r>
          </a:p>
          <a:p>
            <a:pPr>
              <a:buNone/>
            </a:pPr>
            <a:r>
              <a:rPr lang="en-US" sz="2000" dirty="0">
                <a:latin typeface="+mj-lt"/>
              </a:rPr>
              <a:t>Traffic Case Studies for 2kbits per grid point observed in 40 cities worldwide (1), 10 cities located close to each other (2) and sparsely worldwide (3), and 5 cities located closely (4) </a:t>
            </a:r>
            <a:r>
              <a:rPr lang="en-US" sz="2000" b="1" dirty="0">
                <a:latin typeface="+mj-lt"/>
              </a:rPr>
              <a:t>and sparsely (5). </a:t>
            </a:r>
          </a:p>
          <a:p>
            <a:pPr>
              <a:buNone/>
            </a:pPr>
            <a:endParaRPr lang="en-US" sz="2000" dirty="0">
              <a:latin typeface="+mj-lt"/>
            </a:endParaRPr>
          </a:p>
        </p:txBody>
      </p:sp>
      <p:pic>
        <p:nvPicPr>
          <p:cNvPr id="8" name="Picture 7"/>
          <p:cNvPicPr/>
          <p:nvPr/>
        </p:nvPicPr>
        <p:blipFill>
          <a:blip r:embed="rId5" cstate="print"/>
          <a:srcRect/>
          <a:stretch>
            <a:fillRect/>
          </a:stretch>
        </p:blipFill>
        <p:spPr bwMode="auto">
          <a:xfrm>
            <a:off x="1610038" y="3559512"/>
            <a:ext cx="4493415" cy="2796838"/>
          </a:xfrm>
          <a:prstGeom prst="rect">
            <a:avLst/>
          </a:prstGeom>
          <a:noFill/>
          <a:ln w="9525">
            <a:noFill/>
            <a:miter lim="800000"/>
            <a:headEnd/>
            <a:tailEnd/>
          </a:ln>
        </p:spPr>
      </p:pic>
      <p:pic>
        <p:nvPicPr>
          <p:cNvPr id="9" name="Picture 8"/>
          <p:cNvPicPr/>
          <p:nvPr/>
        </p:nvPicPr>
        <p:blipFill>
          <a:blip r:embed="rId6" cstate="print"/>
          <a:srcRect/>
          <a:stretch>
            <a:fillRect/>
          </a:stretch>
        </p:blipFill>
        <p:spPr bwMode="auto">
          <a:xfrm>
            <a:off x="7063874" y="3549805"/>
            <a:ext cx="4289926" cy="2806545"/>
          </a:xfrm>
          <a:prstGeom prst="rect">
            <a:avLst/>
          </a:prstGeom>
          <a:noFill/>
          <a:ln w="9525">
            <a:noFill/>
            <a:miter lim="800000"/>
            <a:headEnd/>
            <a:tailEnd/>
          </a:ln>
        </p:spPr>
      </p:pic>
      <p:sp>
        <p:nvSpPr>
          <p:cNvPr id="10" name="Rectangle 9"/>
          <p:cNvSpPr/>
          <p:nvPr/>
        </p:nvSpPr>
        <p:spPr>
          <a:xfrm>
            <a:off x="1819203" y="3190180"/>
            <a:ext cx="4284250" cy="369332"/>
          </a:xfrm>
          <a:prstGeom prst="rect">
            <a:avLst/>
          </a:prstGeom>
        </p:spPr>
        <p:txBody>
          <a:bodyPr wrap="none">
            <a:spAutoFit/>
          </a:bodyPr>
          <a:lstStyle/>
          <a:p>
            <a:r>
              <a:rPr lang="en-US" dirty="0"/>
              <a:t>Traffic generated across 5 traffic profiles</a:t>
            </a:r>
          </a:p>
        </p:txBody>
      </p:sp>
      <p:sp>
        <p:nvSpPr>
          <p:cNvPr id="11" name="Rectangle 10"/>
          <p:cNvSpPr/>
          <p:nvPr/>
        </p:nvSpPr>
        <p:spPr>
          <a:xfrm>
            <a:off x="6968014" y="3190180"/>
            <a:ext cx="4634602" cy="369332"/>
          </a:xfrm>
          <a:prstGeom prst="rect">
            <a:avLst/>
          </a:prstGeom>
        </p:spPr>
        <p:txBody>
          <a:bodyPr wrap="none">
            <a:spAutoFit/>
          </a:bodyPr>
          <a:lstStyle/>
          <a:p>
            <a:r>
              <a:rPr lang="en-US" dirty="0"/>
              <a:t>Bundles that arrived to destination satellites</a:t>
            </a:r>
          </a:p>
        </p:txBody>
      </p:sp>
      <p:pic>
        <p:nvPicPr>
          <p:cNvPr id="2" name="Audio 1">
            <a:hlinkClick r:id="" action="ppaction://media"/>
            <a:extLst>
              <a:ext uri="{FF2B5EF4-FFF2-40B4-BE49-F238E27FC236}">
                <a16:creationId xmlns:a16="http://schemas.microsoft.com/office/drawing/2014/main" id="{D6204D7F-B3D6-F745-B022-DE36D530DC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73886"/>
    </mc:Choice>
    <mc:Fallback>
      <p:transition spd="slow" advTm="73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11</a:t>
            </a:fld>
            <a:endParaRPr lang="en-US"/>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Communication System – Network Layer</a:t>
            </a:r>
          </a:p>
        </p:txBody>
      </p:sp>
      <p:sp>
        <p:nvSpPr>
          <p:cNvPr id="7" name="Content Placeholder 6"/>
          <p:cNvSpPr>
            <a:spLocks noGrp="1"/>
          </p:cNvSpPr>
          <p:nvPr>
            <p:ph idx="1"/>
          </p:nvPr>
        </p:nvSpPr>
        <p:spPr>
          <a:xfrm>
            <a:off x="828136" y="1073020"/>
            <a:ext cx="10891113" cy="1997984"/>
          </a:xfrm>
        </p:spPr>
        <p:txBody>
          <a:bodyPr>
            <a:normAutofit/>
          </a:bodyPr>
          <a:lstStyle/>
          <a:p>
            <a:pPr>
              <a:buNone/>
            </a:pPr>
            <a:r>
              <a:rPr lang="en-US" sz="2000" dirty="0">
                <a:latin typeface="+mj-lt"/>
              </a:rPr>
              <a:t>Use Case 5 - 8341 2kbit bundles generated by all 24 satellites and sent over a 6 hour simulation </a:t>
            </a:r>
          </a:p>
          <a:p>
            <a:pPr>
              <a:buNone/>
            </a:pPr>
            <a:r>
              <a:rPr lang="en-US" sz="2000" dirty="0">
                <a:latin typeface="+mj-lt"/>
              </a:rPr>
              <a:t>DTN simulation uses OM inputs: Contact plan is the basis for all routing decisions + bundle creation time, source, destination, and relative priority flag for each destination node </a:t>
            </a:r>
          </a:p>
          <a:p>
            <a:pPr>
              <a:buNone/>
            </a:pPr>
            <a:r>
              <a:rPr lang="en-US" sz="2000" dirty="0">
                <a:latin typeface="+mj-lt"/>
              </a:rPr>
              <a:t>Time-To-Live (TTL) property of all bundles is a function of its priority </a:t>
            </a:r>
          </a:p>
        </p:txBody>
      </p:sp>
      <p:pic>
        <p:nvPicPr>
          <p:cNvPr id="13" name="Picture 12" descr="D:\Dropbox\NASA-ARC\Simulations\ESTO-NIP\myWorkspace\gap_lat.emf"/>
          <p:cNvPicPr/>
          <p:nvPr/>
        </p:nvPicPr>
        <p:blipFill>
          <a:blip r:embed="rId5" cstate="print"/>
          <a:srcRect/>
          <a:stretch>
            <a:fillRect/>
          </a:stretch>
        </p:blipFill>
        <p:spPr bwMode="auto">
          <a:xfrm>
            <a:off x="2960261" y="2533361"/>
            <a:ext cx="6997564" cy="4188114"/>
          </a:xfrm>
          <a:prstGeom prst="rect">
            <a:avLst/>
          </a:prstGeom>
          <a:noFill/>
          <a:ln w="9525">
            <a:noFill/>
            <a:miter lim="800000"/>
            <a:headEnd/>
            <a:tailEnd/>
          </a:ln>
        </p:spPr>
      </p:pic>
      <p:pic>
        <p:nvPicPr>
          <p:cNvPr id="2" name="Audio 1">
            <a:hlinkClick r:id="" action="ppaction://media"/>
            <a:extLst>
              <a:ext uri="{FF2B5EF4-FFF2-40B4-BE49-F238E27FC236}">
                <a16:creationId xmlns:a16="http://schemas.microsoft.com/office/drawing/2014/main" id="{FD197CD3-4E19-184D-A62E-005CCB4329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141986"/>
    </mc:Choice>
    <mc:Fallback>
      <p:transition spd="slow" advTm="141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12</a:t>
            </a:fld>
            <a:endParaRPr lang="en-US"/>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Communication System – Network Layer</a:t>
            </a:r>
          </a:p>
        </p:txBody>
      </p:sp>
      <p:sp>
        <p:nvSpPr>
          <p:cNvPr id="7" name="Content Placeholder 6"/>
          <p:cNvSpPr>
            <a:spLocks noGrp="1"/>
          </p:cNvSpPr>
          <p:nvPr>
            <p:ph idx="1"/>
          </p:nvPr>
        </p:nvSpPr>
        <p:spPr>
          <a:xfrm>
            <a:off x="828136" y="1073020"/>
            <a:ext cx="10891113" cy="1997984"/>
          </a:xfrm>
        </p:spPr>
        <p:txBody>
          <a:bodyPr>
            <a:normAutofit fontScale="92500" lnSpcReduction="10000"/>
          </a:bodyPr>
          <a:lstStyle/>
          <a:p>
            <a:pPr>
              <a:buNone/>
            </a:pPr>
            <a:r>
              <a:rPr lang="en-US" sz="2000" dirty="0">
                <a:latin typeface="+mj-lt"/>
              </a:rPr>
              <a:t>Single bundle and aggregated bundle delivery explored. Little difference in successful delivery probability, larger latency with later start times, less variance because fewer packets sent</a:t>
            </a:r>
          </a:p>
          <a:p>
            <a:pPr>
              <a:buNone/>
            </a:pPr>
            <a:r>
              <a:rPr lang="en-US" sz="2000" dirty="0">
                <a:latin typeface="+mj-lt"/>
              </a:rPr>
              <a:t>Network stability explored based on dependence of latency on packet creation time. If the network is operating in an unstable point of operation (i.e. too congested), bundles created later in the simulation should experience more latency as buffers in all DTN nodes are increasingly full</a:t>
            </a:r>
          </a:p>
          <a:p>
            <a:pPr>
              <a:buNone/>
            </a:pPr>
            <a:r>
              <a:rPr lang="en-US" sz="2000" dirty="0">
                <a:latin typeface="+mj-lt"/>
              </a:rPr>
              <a:t>Data rate dependence explored. Increasing data rate by an order of magnitude results in an order of magnitude decrease in bundle delivery latency </a:t>
            </a:r>
          </a:p>
        </p:txBody>
      </p:sp>
      <p:pic>
        <p:nvPicPr>
          <p:cNvPr id="6" name="Picture 5"/>
          <p:cNvPicPr/>
          <p:nvPr/>
        </p:nvPicPr>
        <p:blipFill>
          <a:blip r:embed="rId5" cstate="print"/>
          <a:stretch>
            <a:fillRect/>
          </a:stretch>
        </p:blipFill>
        <p:spPr>
          <a:xfrm>
            <a:off x="4372490" y="3275222"/>
            <a:ext cx="4729057" cy="3193272"/>
          </a:xfrm>
          <a:prstGeom prst="rect">
            <a:avLst/>
          </a:prstGeom>
        </p:spPr>
      </p:pic>
      <p:pic>
        <p:nvPicPr>
          <p:cNvPr id="8" name="Picture 7"/>
          <p:cNvPicPr/>
          <p:nvPr/>
        </p:nvPicPr>
        <p:blipFill>
          <a:blip r:embed="rId6" cstate="print"/>
          <a:srcRect/>
          <a:stretch>
            <a:fillRect/>
          </a:stretch>
        </p:blipFill>
        <p:spPr bwMode="auto">
          <a:xfrm>
            <a:off x="9101547" y="3275222"/>
            <a:ext cx="3090453" cy="3081128"/>
          </a:xfrm>
          <a:prstGeom prst="rect">
            <a:avLst/>
          </a:prstGeom>
          <a:noFill/>
          <a:ln w="9525">
            <a:noFill/>
            <a:miter lim="800000"/>
            <a:headEnd/>
            <a:tailEnd/>
          </a:ln>
        </p:spPr>
      </p:pic>
      <p:pic>
        <p:nvPicPr>
          <p:cNvPr id="2" name="Audio 1">
            <a:hlinkClick r:id="" action="ppaction://media"/>
            <a:extLst>
              <a:ext uri="{FF2B5EF4-FFF2-40B4-BE49-F238E27FC236}">
                <a16:creationId xmlns:a16="http://schemas.microsoft.com/office/drawing/2014/main" id="{E269B020-A23C-4647-8F6B-6A97893D23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65527"/>
    </mc:Choice>
    <mc:Fallback>
      <p:transition spd="slow" advTm="65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13</a:t>
            </a:fld>
            <a:endParaRPr lang="en-US"/>
          </a:p>
        </p:txBody>
      </p:sp>
      <p:sp>
        <p:nvSpPr>
          <p:cNvPr id="12" name="Title 1"/>
          <p:cNvSpPr>
            <a:spLocks noGrp="1"/>
          </p:cNvSpPr>
          <p:nvPr>
            <p:ph type="title"/>
          </p:nvPr>
        </p:nvSpPr>
        <p:spPr>
          <a:xfrm>
            <a:off x="1009291" y="195943"/>
            <a:ext cx="10344509" cy="567693"/>
          </a:xfrm>
        </p:spPr>
        <p:txBody>
          <a:bodyPr>
            <a:noAutofit/>
          </a:bodyPr>
          <a:lstStyle/>
          <a:p>
            <a:pPr algn="ctr"/>
            <a:r>
              <a:rPr lang="en-US" sz="2800" b="1" dirty="0">
                <a:latin typeface="Arial" pitchFamily="34" charset="0"/>
                <a:cs typeface="Arial" pitchFamily="34" charset="0"/>
              </a:rPr>
              <a:t>Full System Simulations (Ground-Based or Onboard)</a:t>
            </a:r>
          </a:p>
        </p:txBody>
      </p:sp>
      <p:sp>
        <p:nvSpPr>
          <p:cNvPr id="7" name="Content Placeholder 6"/>
          <p:cNvSpPr>
            <a:spLocks noGrp="1"/>
          </p:cNvSpPr>
          <p:nvPr>
            <p:ph idx="1"/>
          </p:nvPr>
        </p:nvSpPr>
        <p:spPr>
          <a:xfrm>
            <a:off x="828136" y="1073020"/>
            <a:ext cx="10891113" cy="1997984"/>
          </a:xfrm>
        </p:spPr>
        <p:txBody>
          <a:bodyPr>
            <a:normAutofit fontScale="92500"/>
          </a:bodyPr>
          <a:lstStyle/>
          <a:p>
            <a:pPr>
              <a:buNone/>
            </a:pPr>
            <a:r>
              <a:rPr lang="en-US" sz="2000" dirty="0">
                <a:latin typeface="+mj-lt"/>
              </a:rPr>
              <a:t>Compared the performance of onboard scheduling with DTN links enabled (3 cases) against a ground based implementation (corresponding to 7 to 4 ground station contacts in the 6-hr </a:t>
            </a:r>
            <a:r>
              <a:rPr lang="en-US" sz="2000" dirty="0" err="1">
                <a:latin typeface="+mj-lt"/>
              </a:rPr>
              <a:t>sim</a:t>
            </a:r>
            <a:r>
              <a:rPr lang="en-US" sz="2000" dirty="0">
                <a:latin typeface="+mj-lt"/>
              </a:rPr>
              <a:t>)</a:t>
            </a:r>
          </a:p>
          <a:p>
            <a:pPr>
              <a:buNone/>
            </a:pPr>
            <a:r>
              <a:rPr lang="en-US" sz="2000" dirty="0">
                <a:latin typeface="+mj-lt"/>
              </a:rPr>
              <a:t>Even when each satellite gets 30 GS contacts/day, value updates are from at least an orbit earlier due to collection-uplink-reschedule-downlink latency between any satellite pair =&gt; total and unit flood magnitude observed is ~4% less than any DTN-enabled decentralized run</a:t>
            </a:r>
          </a:p>
          <a:p>
            <a:pPr>
              <a:buNone/>
            </a:pPr>
            <a:r>
              <a:rPr lang="en-US" sz="2000" dirty="0">
                <a:latin typeface="+mj-lt"/>
              </a:rPr>
              <a:t>Same constellation with non-agile satellites observes ~98% lower flood magnitude than the DTN-enabled case </a:t>
            </a:r>
          </a:p>
          <a:p>
            <a:pPr>
              <a:buNone/>
            </a:pPr>
            <a:endParaRPr lang="en-US" sz="2000" dirty="0">
              <a:latin typeface="+mj-lt"/>
            </a:endParaRPr>
          </a:p>
        </p:txBody>
      </p:sp>
      <p:pic>
        <p:nvPicPr>
          <p:cNvPr id="9" name="Picture 8" descr="D:\Dropbox\Screen Shot 2020-01-20 at 8.55.16 PM.png"/>
          <p:cNvPicPr/>
          <p:nvPr/>
        </p:nvPicPr>
        <p:blipFill>
          <a:blip r:embed="rId5" cstate="print"/>
          <a:srcRect/>
          <a:stretch>
            <a:fillRect/>
          </a:stretch>
        </p:blipFill>
        <p:spPr bwMode="auto">
          <a:xfrm>
            <a:off x="2844740" y="3148081"/>
            <a:ext cx="7420694" cy="3573394"/>
          </a:xfrm>
          <a:prstGeom prst="rect">
            <a:avLst/>
          </a:prstGeom>
          <a:noFill/>
          <a:ln w="12700">
            <a:solidFill>
              <a:srgbClr val="0070C0"/>
            </a:solidFill>
            <a:miter lim="800000"/>
            <a:headEnd/>
            <a:tailEnd/>
          </a:ln>
        </p:spPr>
      </p:pic>
      <p:pic>
        <p:nvPicPr>
          <p:cNvPr id="2" name="Audio 1">
            <a:hlinkClick r:id="" action="ppaction://media"/>
            <a:extLst>
              <a:ext uri="{FF2B5EF4-FFF2-40B4-BE49-F238E27FC236}">
                <a16:creationId xmlns:a16="http://schemas.microsoft.com/office/drawing/2014/main" id="{D08E337D-3F36-2B43-90BD-D9424C48BC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86568"/>
    </mc:Choice>
    <mc:Fallback>
      <p:transition spd="slow" advTm="86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14</a:t>
            </a:fld>
            <a:endParaRPr lang="en-US"/>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Conclusions and Future Work</a:t>
            </a:r>
          </a:p>
        </p:txBody>
      </p:sp>
      <p:sp>
        <p:nvSpPr>
          <p:cNvPr id="7" name="Content Placeholder 6"/>
          <p:cNvSpPr>
            <a:spLocks noGrp="1"/>
          </p:cNvSpPr>
          <p:nvPr>
            <p:ph idx="1"/>
          </p:nvPr>
        </p:nvSpPr>
        <p:spPr>
          <a:xfrm>
            <a:off x="828136" y="1362974"/>
            <a:ext cx="10891113" cy="4887833"/>
          </a:xfrm>
        </p:spPr>
        <p:txBody>
          <a:bodyPr>
            <a:normAutofit/>
          </a:bodyPr>
          <a:lstStyle/>
          <a:p>
            <a:r>
              <a:rPr lang="en-US" sz="2000" dirty="0">
                <a:latin typeface="+mj-lt"/>
              </a:rPr>
              <a:t>Physical layer - possible to deploy a constellation with inter and intra-plane links at 1kbps over a wide range of distances</a:t>
            </a:r>
          </a:p>
          <a:p>
            <a:r>
              <a:rPr lang="en-US" sz="2000" dirty="0">
                <a:latin typeface="+mj-lt"/>
              </a:rPr>
              <a:t>Data link layer - recommended that constellations secure 3 MHz of BW at S-band to operate. This ensures that interference can be fully mitigated by frequency multiplexing</a:t>
            </a:r>
          </a:p>
          <a:p>
            <a:r>
              <a:rPr lang="en-US" sz="2000" dirty="0">
                <a:latin typeface="+mj-lt"/>
              </a:rPr>
              <a:t>Network layer - While the performance is acceptable with links at 1kbps, much better performance is expected if the average data rate is increased by 10x</a:t>
            </a:r>
          </a:p>
          <a:p>
            <a:r>
              <a:rPr lang="en-US" sz="2000" dirty="0">
                <a:latin typeface="+mj-lt"/>
              </a:rPr>
              <a:t>In the future, we will:</a:t>
            </a:r>
          </a:p>
          <a:p>
            <a:pPr lvl="1"/>
            <a:r>
              <a:rPr lang="en-US" sz="2000" dirty="0">
                <a:latin typeface="+mj-lt"/>
              </a:rPr>
              <a:t>Consider (1) alternative implementations to the physical layer that enable this 10x improvement (e.g., variable data rate), and (2) reducing link range and contact times.</a:t>
            </a:r>
          </a:p>
          <a:p>
            <a:pPr lvl="1"/>
            <a:r>
              <a:rPr lang="en-US" sz="2000" dirty="0">
                <a:latin typeface="+mj-lt"/>
              </a:rPr>
              <a:t>Show how performance varies as a function of constellation topology, EO observation targets and density, and spacecraft specifications</a:t>
            </a:r>
          </a:p>
          <a:p>
            <a:pPr lvl="1"/>
            <a:r>
              <a:rPr lang="en-US" sz="2000" dirty="0">
                <a:latin typeface="+mj-lt"/>
              </a:rPr>
              <a:t>Show how performance improves with a hybrid approach of satellite and </a:t>
            </a:r>
            <a:r>
              <a:rPr lang="en-US" sz="2000">
                <a:latin typeface="+mj-lt"/>
              </a:rPr>
              <a:t>ground nodes</a:t>
            </a:r>
            <a:endParaRPr lang="en-US" sz="2000" dirty="0">
              <a:latin typeface="+mj-lt"/>
            </a:endParaRPr>
          </a:p>
        </p:txBody>
      </p:sp>
      <p:pic>
        <p:nvPicPr>
          <p:cNvPr id="2" name="Audio 1">
            <a:hlinkClick r:id="" action="ppaction://media"/>
            <a:extLst>
              <a:ext uri="{FF2B5EF4-FFF2-40B4-BE49-F238E27FC236}">
                <a16:creationId xmlns:a16="http://schemas.microsoft.com/office/drawing/2014/main" id="{3F7F72A3-9243-9F4B-9485-E9EA91B537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83613"/>
    </mc:Choice>
    <mc:Fallback>
      <p:transition spd="slow" advTm="83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kiing, air, person&#10;&#10;Description automatically generated">
            <a:extLst>
              <a:ext uri="{FF2B5EF4-FFF2-40B4-BE49-F238E27FC236}">
                <a16:creationId xmlns:a16="http://schemas.microsoft.com/office/drawing/2014/main" id="{89EFA025-86EF-0049-A958-868F7E08F920}"/>
              </a:ext>
            </a:extLst>
          </p:cNvPr>
          <p:cNvPicPr>
            <a:picLocks noChangeAspect="1"/>
          </p:cNvPicPr>
          <p:nvPr/>
        </p:nvPicPr>
        <p:blipFill>
          <a:blip r:embed="rId4"/>
          <a:stretch>
            <a:fillRect/>
          </a:stretch>
        </p:blipFill>
        <p:spPr>
          <a:xfrm>
            <a:off x="25878" y="0"/>
            <a:ext cx="12192000" cy="6858000"/>
          </a:xfrm>
          <a:prstGeom prst="rect">
            <a:avLst/>
          </a:prstGeom>
        </p:spPr>
      </p:pic>
      <p:sp>
        <p:nvSpPr>
          <p:cNvPr id="4" name="Rectangle 3">
            <a:extLst>
              <a:ext uri="{FF2B5EF4-FFF2-40B4-BE49-F238E27FC236}">
                <a16:creationId xmlns:a16="http://schemas.microsoft.com/office/drawing/2014/main" id="{D5A69AA9-FE4B-B244-A1E0-A328D6D54700}"/>
              </a:ext>
            </a:extLst>
          </p:cNvPr>
          <p:cNvSpPr/>
          <p:nvPr/>
        </p:nvSpPr>
        <p:spPr>
          <a:xfrm>
            <a:off x="3959516" y="414074"/>
            <a:ext cx="4330460" cy="5370701"/>
          </a:xfrm>
          <a:prstGeom prst="rect">
            <a:avLst/>
          </a:prstGeom>
        </p:spPr>
        <p:txBody>
          <a:bodyPr wrap="square">
            <a:spAutoFit/>
          </a:bodyPr>
          <a:lstStyle/>
          <a:p>
            <a:pPr algn="ctr">
              <a:spcAft>
                <a:spcPts val="600"/>
              </a:spcAft>
            </a:pPr>
            <a:r>
              <a:rPr lang="en-US" sz="2400" b="1" dirty="0">
                <a:solidFill>
                  <a:schemeClr val="bg1"/>
                </a:solidFill>
              </a:rPr>
              <a:t>Questions?</a:t>
            </a:r>
          </a:p>
          <a:p>
            <a:pPr algn="ctr">
              <a:spcAft>
                <a:spcPts val="600"/>
              </a:spcAft>
            </a:pPr>
            <a:endParaRPr lang="en-US" sz="2400" b="1" dirty="0">
              <a:solidFill>
                <a:schemeClr val="bg1"/>
              </a:solidFill>
            </a:endParaRPr>
          </a:p>
          <a:p>
            <a:pPr algn="ctr">
              <a:spcAft>
                <a:spcPts val="600"/>
              </a:spcAft>
            </a:pPr>
            <a:endParaRPr lang="en-US" sz="2400" b="1" dirty="0">
              <a:solidFill>
                <a:schemeClr val="bg1"/>
              </a:solidFill>
            </a:endParaRPr>
          </a:p>
          <a:p>
            <a:pPr algn="ctr">
              <a:spcAft>
                <a:spcPts val="600"/>
              </a:spcAft>
            </a:pPr>
            <a:endParaRPr lang="en-US" sz="2400" b="1" dirty="0">
              <a:solidFill>
                <a:schemeClr val="bg1"/>
              </a:solidFill>
            </a:endParaRPr>
          </a:p>
          <a:p>
            <a:pPr algn="ctr">
              <a:spcAft>
                <a:spcPts val="600"/>
              </a:spcAft>
            </a:pPr>
            <a:endParaRPr lang="en-US" sz="2400" b="1" dirty="0">
              <a:solidFill>
                <a:schemeClr val="bg1"/>
              </a:solidFill>
            </a:endParaRPr>
          </a:p>
          <a:p>
            <a:pPr algn="ctr">
              <a:spcAft>
                <a:spcPts val="600"/>
              </a:spcAft>
            </a:pPr>
            <a:endParaRPr lang="en-US" sz="2400" b="1" dirty="0">
              <a:solidFill>
                <a:schemeClr val="bg1"/>
              </a:solidFill>
            </a:endParaRPr>
          </a:p>
          <a:p>
            <a:pPr algn="ctr">
              <a:spcAft>
                <a:spcPts val="600"/>
              </a:spcAft>
            </a:pPr>
            <a:endParaRPr lang="en-US" sz="2400" b="1" dirty="0">
              <a:solidFill>
                <a:schemeClr val="bg1"/>
              </a:solidFill>
            </a:endParaRPr>
          </a:p>
          <a:p>
            <a:pPr algn="ctr">
              <a:spcAft>
                <a:spcPts val="600"/>
              </a:spcAft>
            </a:pPr>
            <a:endParaRPr lang="en-US" sz="2400" b="1" dirty="0">
              <a:solidFill>
                <a:schemeClr val="bg1"/>
              </a:solidFill>
            </a:endParaRPr>
          </a:p>
          <a:p>
            <a:pPr algn="ctr">
              <a:spcAft>
                <a:spcPts val="600"/>
              </a:spcAft>
            </a:pPr>
            <a:endParaRPr lang="en-US" sz="2400" b="1" dirty="0">
              <a:solidFill>
                <a:schemeClr val="bg1"/>
              </a:solidFill>
            </a:endParaRPr>
          </a:p>
          <a:p>
            <a:pPr algn="ctr">
              <a:spcAft>
                <a:spcPts val="600"/>
              </a:spcAft>
            </a:pPr>
            <a:endParaRPr lang="en-US" sz="2400" b="1" dirty="0">
              <a:solidFill>
                <a:schemeClr val="bg1"/>
              </a:solidFill>
            </a:endParaRPr>
          </a:p>
          <a:p>
            <a:pPr algn="ctr">
              <a:spcAft>
                <a:spcPts val="600"/>
              </a:spcAft>
            </a:pPr>
            <a:r>
              <a:rPr lang="en-US" sz="2400" b="1" dirty="0">
                <a:solidFill>
                  <a:schemeClr val="bg1">
                    <a:lumMod val="95000"/>
                  </a:schemeClr>
                </a:solidFill>
              </a:rPr>
              <a:t>Sreeja.Nag@nasa.gov</a:t>
            </a:r>
          </a:p>
          <a:p>
            <a:pPr algn="ctr">
              <a:spcAft>
                <a:spcPts val="600"/>
              </a:spcAft>
            </a:pPr>
            <a:r>
              <a:rPr lang="en-US" sz="2400" b="1" dirty="0">
                <a:solidFill>
                  <a:schemeClr val="bg1">
                    <a:lumMod val="95000"/>
                  </a:schemeClr>
                </a:solidFill>
              </a:rPr>
              <a:t>sreejanag@alum.mit.edu</a:t>
            </a:r>
            <a:r>
              <a:rPr lang="en-US" sz="2400" b="1" dirty="0">
                <a:solidFill>
                  <a:schemeClr val="bg1"/>
                </a:solidFill>
              </a:rPr>
              <a:t> </a:t>
            </a:r>
          </a:p>
        </p:txBody>
      </p:sp>
      <p:pic>
        <p:nvPicPr>
          <p:cNvPr id="2" name="Audio 1">
            <a:hlinkClick r:id="" action="ppaction://media"/>
            <a:extLst>
              <a:ext uri="{FF2B5EF4-FFF2-40B4-BE49-F238E27FC236}">
                <a16:creationId xmlns:a16="http://schemas.microsoft.com/office/drawing/2014/main" id="{3A3BF0B6-D3C4-C943-85A1-E75AF57D84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64853250"/>
      </p:ext>
    </p:extLst>
  </p:cSld>
  <p:clrMapOvr>
    <a:masterClrMapping/>
  </p:clrMapOvr>
  <mc:AlternateContent xmlns:mc="http://schemas.openxmlformats.org/markup-compatibility/2006">
    <mc:Choice xmlns:p14="http://schemas.microsoft.com/office/powerpoint/2010/main" Requires="p14">
      <p:transition spd="slow" p14:dur="2000" advTm="18227"/>
    </mc:Choice>
    <mc:Fallback>
      <p:transition spd="slow" advTm="18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2</a:t>
            </a:fld>
            <a:endParaRPr lang="en-US"/>
          </a:p>
        </p:txBody>
      </p:sp>
      <p:sp>
        <p:nvSpPr>
          <p:cNvPr id="8" name="Content Placeholder 2">
            <a:extLst>
              <a:ext uri="{FF2B5EF4-FFF2-40B4-BE49-F238E27FC236}">
                <a16:creationId xmlns:a16="http://schemas.microsoft.com/office/drawing/2014/main" id="{AFB546A1-50DF-1341-B094-E17B826617DF}"/>
              </a:ext>
            </a:extLst>
          </p:cNvPr>
          <p:cNvSpPr>
            <a:spLocks noGrp="1"/>
          </p:cNvSpPr>
          <p:nvPr>
            <p:ph idx="1"/>
          </p:nvPr>
        </p:nvSpPr>
        <p:spPr>
          <a:xfrm>
            <a:off x="301925" y="1188180"/>
            <a:ext cx="11555458" cy="5088658"/>
          </a:xfrm>
        </p:spPr>
        <p:txBody>
          <a:bodyPr>
            <a:noAutofit/>
          </a:bodyPr>
          <a:lstStyle/>
          <a:p>
            <a:pPr>
              <a:buFont typeface="Wingdings" pitchFamily="2" charset="2"/>
              <a:buChar char="§"/>
            </a:pPr>
            <a:r>
              <a:rPr lang="en-US" sz="2300" dirty="0">
                <a:latin typeface="+mj-lt"/>
                <a:cs typeface="Arial" pitchFamily="34" charset="0"/>
              </a:rPr>
              <a:t>Small Sat constellation + Full-body reorientation agility + Ground scheduling autonomy = More Coverage, for any given number of satellites in any given orbits</a:t>
            </a:r>
          </a:p>
          <a:p>
            <a:pPr>
              <a:buFont typeface="Wingdings" pitchFamily="2" charset="2"/>
              <a:buChar char="§"/>
            </a:pPr>
            <a:r>
              <a:rPr lang="en-US" sz="2300" dirty="0">
                <a:latin typeface="+mj-lt"/>
                <a:cs typeface="Arial" pitchFamily="34" charset="0"/>
              </a:rPr>
              <a:t>Using </a:t>
            </a:r>
            <a:r>
              <a:rPr lang="en-US" sz="2300" dirty="0" err="1">
                <a:latin typeface="+mj-lt"/>
                <a:cs typeface="Arial" pitchFamily="34" charset="0"/>
              </a:rPr>
              <a:t>Landsat</a:t>
            </a:r>
            <a:r>
              <a:rPr lang="en-US" sz="2300" dirty="0">
                <a:latin typeface="+mj-lt"/>
                <a:cs typeface="Arial" pitchFamily="34" charset="0"/>
              </a:rPr>
              <a:t> as first case study w/ a 14 day revisit. Daily revisit needs ~15 satellites or 4 satellites with triple the FOV. Agile scheduling allows 2 sat constellation over 12 hours to observe 2.5x compared to the fixed pointing </a:t>
            </a:r>
            <a:br>
              <a:rPr lang="en-US" sz="2300" dirty="0">
                <a:latin typeface="+mj-lt"/>
                <a:cs typeface="Arial" pitchFamily="34" charset="0"/>
              </a:rPr>
            </a:br>
            <a:r>
              <a:rPr lang="en-US" sz="2300" dirty="0">
                <a:latin typeface="+mj-lt"/>
                <a:cs typeface="Arial" pitchFamily="34" charset="0"/>
              </a:rPr>
              <a:t>approach. 1.5x with a 4-sat constellation</a:t>
            </a:r>
          </a:p>
          <a:p>
            <a:pPr>
              <a:buFont typeface="Wingdings" pitchFamily="2" charset="2"/>
              <a:buChar char="§"/>
            </a:pPr>
            <a:endParaRPr lang="en-US" sz="2300" dirty="0">
              <a:latin typeface="+mj-lt"/>
              <a:cs typeface="Arial" pitchFamily="34" charset="0"/>
            </a:endParaRPr>
          </a:p>
          <a:p>
            <a:endParaRPr lang="en-US" sz="2300" dirty="0">
              <a:latin typeface="+mj-lt"/>
              <a:cs typeface="Arial" pitchFamily="34" charset="0"/>
            </a:endParaRPr>
          </a:p>
          <a:p>
            <a:endParaRPr lang="en-US" sz="2300" dirty="0">
              <a:latin typeface="+mj-lt"/>
              <a:cs typeface="Arial" pitchFamily="34" charset="0"/>
            </a:endParaRPr>
          </a:p>
          <a:p>
            <a:pPr marL="0" indent="0">
              <a:buNone/>
            </a:pPr>
            <a:endParaRPr lang="en-US" sz="2300" dirty="0">
              <a:latin typeface="+mj-lt"/>
              <a:cs typeface="Arial" pitchFamily="34" charset="0"/>
            </a:endParaRPr>
          </a:p>
        </p:txBody>
      </p:sp>
      <p:sp>
        <p:nvSpPr>
          <p:cNvPr id="12" name="Title 1"/>
          <p:cNvSpPr>
            <a:spLocks noGrp="1"/>
          </p:cNvSpPr>
          <p:nvPr>
            <p:ph type="title"/>
          </p:nvPr>
        </p:nvSpPr>
        <p:spPr>
          <a:xfrm>
            <a:off x="1853513" y="48127"/>
            <a:ext cx="9099593" cy="976184"/>
          </a:xfrm>
        </p:spPr>
        <p:txBody>
          <a:bodyPr>
            <a:noAutofit/>
          </a:bodyPr>
          <a:lstStyle/>
          <a:p>
            <a:pPr algn="ctr"/>
            <a:r>
              <a:rPr lang="en-US" sz="2800" b="1" dirty="0">
                <a:latin typeface="Arial" pitchFamily="34" charset="0"/>
                <a:cs typeface="Arial" pitchFamily="34" charset="0"/>
              </a:rPr>
              <a:t>Agile Spacecraft Constellations Maximizing Coverage and Revisit</a:t>
            </a:r>
          </a:p>
        </p:txBody>
      </p:sp>
      <p:pic>
        <p:nvPicPr>
          <p:cNvPr id="11" name="Picture 10">
            <a:extLst>
              <a:ext uri="{FF2B5EF4-FFF2-40B4-BE49-F238E27FC236}">
                <a16:creationId xmlns:a16="http://schemas.microsoft.com/office/drawing/2014/main" id="{E3145C3B-189C-A746-B260-CEAF7D9218AA}"/>
              </a:ext>
            </a:extLst>
          </p:cNvPr>
          <p:cNvPicPr/>
          <p:nvPr/>
        </p:nvPicPr>
        <p:blipFill>
          <a:blip r:embed="rId5">
            <a:extLst>
              <a:ext uri="{28A0092B-C50C-407E-A947-70E740481C1C}">
                <a14:useLocalDpi xmlns:a14="http://schemas.microsoft.com/office/drawing/2010/main" val="0"/>
              </a:ext>
            </a:extLst>
          </a:blip>
          <a:stretch>
            <a:fillRect/>
          </a:stretch>
        </p:blipFill>
        <p:spPr>
          <a:xfrm>
            <a:off x="5503653" y="3528205"/>
            <a:ext cx="6688347" cy="3329796"/>
          </a:xfrm>
          <a:prstGeom prst="rect">
            <a:avLst/>
          </a:prstGeom>
        </p:spPr>
      </p:pic>
      <p:sp>
        <p:nvSpPr>
          <p:cNvPr id="7" name="Rectangle 6">
            <a:extLst>
              <a:ext uri="{FF2B5EF4-FFF2-40B4-BE49-F238E27FC236}">
                <a16:creationId xmlns:a16="http://schemas.microsoft.com/office/drawing/2014/main" id="{200AE3D2-0A12-9D49-A7C3-2FFA8AC8C328}"/>
              </a:ext>
            </a:extLst>
          </p:cNvPr>
          <p:cNvSpPr/>
          <p:nvPr/>
        </p:nvSpPr>
        <p:spPr>
          <a:xfrm>
            <a:off x="0" y="5538174"/>
            <a:ext cx="5802061" cy="738664"/>
          </a:xfrm>
          <a:prstGeom prst="rect">
            <a:avLst/>
          </a:prstGeom>
        </p:spPr>
        <p:txBody>
          <a:bodyPr wrap="square">
            <a:spAutoFit/>
          </a:bodyPr>
          <a:lstStyle/>
          <a:p>
            <a:pPr algn="ctr"/>
            <a:r>
              <a:rPr lang="en-US" sz="1400" i="1" dirty="0">
                <a:solidFill>
                  <a:schemeClr val="tx1">
                    <a:lumMod val="65000"/>
                    <a:lumOff val="35000"/>
                  </a:schemeClr>
                </a:solidFill>
                <a:latin typeface="Arial" pitchFamily="34" charset="0"/>
                <a:cs typeface="Arial" pitchFamily="34" charset="0"/>
              </a:rPr>
              <a:t>S. Nag, A.S. Li, J.H. Merrick, "Scheduling Algorithms for Rapid Imaging using Agile </a:t>
            </a:r>
            <a:r>
              <a:rPr lang="en-US" sz="1400" i="1" dirty="0" err="1">
                <a:solidFill>
                  <a:schemeClr val="tx1">
                    <a:lumMod val="65000"/>
                    <a:lumOff val="35000"/>
                  </a:schemeClr>
                </a:solidFill>
                <a:latin typeface="Arial" pitchFamily="34" charset="0"/>
                <a:cs typeface="Arial" pitchFamily="34" charset="0"/>
              </a:rPr>
              <a:t>Cubesat</a:t>
            </a:r>
            <a:r>
              <a:rPr lang="en-US" sz="1400" i="1" dirty="0">
                <a:solidFill>
                  <a:schemeClr val="tx1">
                    <a:lumMod val="65000"/>
                    <a:lumOff val="35000"/>
                  </a:schemeClr>
                </a:solidFill>
                <a:latin typeface="Arial" pitchFamily="34" charset="0"/>
                <a:cs typeface="Arial" pitchFamily="34" charset="0"/>
              </a:rPr>
              <a:t> Constellations", COSPAR Advances in Space Research - </a:t>
            </a:r>
            <a:r>
              <a:rPr lang="en-US" sz="1400" i="1" dirty="0" err="1">
                <a:solidFill>
                  <a:schemeClr val="tx1">
                    <a:lumMod val="65000"/>
                    <a:lumOff val="35000"/>
                  </a:schemeClr>
                </a:solidFill>
                <a:latin typeface="Arial" pitchFamily="34" charset="0"/>
                <a:cs typeface="Arial" pitchFamily="34" charset="0"/>
              </a:rPr>
              <a:t>Astrodynamics</a:t>
            </a:r>
            <a:r>
              <a:rPr lang="en-US" sz="1400" i="1" dirty="0">
                <a:solidFill>
                  <a:schemeClr val="tx1">
                    <a:lumMod val="65000"/>
                    <a:lumOff val="35000"/>
                  </a:schemeClr>
                </a:solidFill>
                <a:latin typeface="Arial" pitchFamily="34" charset="0"/>
                <a:cs typeface="Arial" pitchFamily="34" charset="0"/>
              </a:rPr>
              <a:t> 61, Issue 3 (2018), 891-913</a:t>
            </a:r>
          </a:p>
        </p:txBody>
      </p:sp>
      <p:pic>
        <p:nvPicPr>
          <p:cNvPr id="2" name="Audio 1">
            <a:hlinkClick r:id="" action="ppaction://media"/>
            <a:extLst>
              <a:ext uri="{FF2B5EF4-FFF2-40B4-BE49-F238E27FC236}">
                <a16:creationId xmlns:a16="http://schemas.microsoft.com/office/drawing/2014/main" id="{81856854-A799-8F43-9F12-DF464DBAA6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65647"/>
    </mc:Choice>
    <mc:Fallback>
      <p:transition spd="slow" advTm="65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3</a:t>
            </a:fld>
            <a:endParaRPr lang="en-US"/>
          </a:p>
        </p:txBody>
      </p:sp>
      <p:sp>
        <p:nvSpPr>
          <p:cNvPr id="8" name="Content Placeholder 2">
            <a:extLst>
              <a:ext uri="{FF2B5EF4-FFF2-40B4-BE49-F238E27FC236}">
                <a16:creationId xmlns:a16="http://schemas.microsoft.com/office/drawing/2014/main" id="{AFB546A1-50DF-1341-B094-E17B826617DF}"/>
              </a:ext>
            </a:extLst>
          </p:cNvPr>
          <p:cNvSpPr>
            <a:spLocks noGrp="1"/>
          </p:cNvSpPr>
          <p:nvPr>
            <p:ph idx="1"/>
          </p:nvPr>
        </p:nvSpPr>
        <p:spPr>
          <a:xfrm>
            <a:off x="301925" y="1188180"/>
            <a:ext cx="11555458" cy="5088658"/>
          </a:xfrm>
        </p:spPr>
        <p:txBody>
          <a:bodyPr>
            <a:noAutofit/>
          </a:bodyPr>
          <a:lstStyle/>
          <a:p>
            <a:pPr>
              <a:buFont typeface="Wingdings" pitchFamily="2" charset="2"/>
              <a:buChar char="§"/>
            </a:pPr>
            <a:r>
              <a:rPr lang="en-US" sz="2300" dirty="0">
                <a:latin typeface="+mj-lt"/>
                <a:cs typeface="Arial" pitchFamily="34" charset="0"/>
              </a:rPr>
              <a:t>Small Sat constellation + Full-body reorientation agility + Ground scheduling autonomy = More Coverage, for any given number of satellites in any given orbits</a:t>
            </a:r>
          </a:p>
          <a:p>
            <a:pPr>
              <a:buFont typeface="Wingdings" pitchFamily="2" charset="2"/>
              <a:buChar char="§"/>
            </a:pPr>
            <a:r>
              <a:rPr lang="en-US" sz="2300" dirty="0">
                <a:latin typeface="+mj-lt"/>
                <a:cs typeface="Arial" pitchFamily="34" charset="0"/>
              </a:rPr>
              <a:t>Using </a:t>
            </a:r>
            <a:r>
              <a:rPr lang="en-US" sz="2300" dirty="0" err="1">
                <a:latin typeface="+mj-lt"/>
                <a:cs typeface="Arial" pitchFamily="34" charset="0"/>
              </a:rPr>
              <a:t>Landsat</a:t>
            </a:r>
            <a:r>
              <a:rPr lang="en-US" sz="2300" dirty="0">
                <a:latin typeface="+mj-lt"/>
                <a:cs typeface="Arial" pitchFamily="34" charset="0"/>
              </a:rPr>
              <a:t> as first case study w/ a 14 day revisit. Daily revisit needs ~15 satellites or 4 satellites with triple the FOV. Agile scheduling allows 2 sat constellation over 12 hours to observe 2.5x compared to the fixed pointing </a:t>
            </a:r>
            <a:br>
              <a:rPr lang="en-US" sz="2300" dirty="0">
                <a:latin typeface="+mj-lt"/>
                <a:cs typeface="Arial" pitchFamily="34" charset="0"/>
              </a:rPr>
            </a:br>
            <a:r>
              <a:rPr lang="en-US" sz="2300" dirty="0">
                <a:latin typeface="+mj-lt"/>
                <a:cs typeface="Arial" pitchFamily="34" charset="0"/>
              </a:rPr>
              <a:t>approach. 1.5x with a 4-sat constellation</a:t>
            </a:r>
          </a:p>
          <a:p>
            <a:pPr>
              <a:buFont typeface="Wingdings" pitchFamily="2" charset="2"/>
              <a:buChar char="§"/>
            </a:pPr>
            <a:r>
              <a:rPr lang="en-US" sz="2400" dirty="0"/>
              <a:t>If such schedulers can be adapted for </a:t>
            </a:r>
            <a:br>
              <a:rPr lang="en-US" sz="2400" dirty="0"/>
            </a:br>
            <a:r>
              <a:rPr lang="en-US" sz="2400" dirty="0"/>
              <a:t>onboard execution, </a:t>
            </a:r>
            <a:r>
              <a:rPr lang="en-US" sz="2300" dirty="0">
                <a:latin typeface="+mj-lt"/>
              </a:rPr>
              <a:t>Inter-Satellite Links </a:t>
            </a:r>
            <a:br>
              <a:rPr lang="en-US" sz="2300" dirty="0">
                <a:latin typeface="+mj-lt"/>
              </a:rPr>
            </a:br>
            <a:r>
              <a:rPr lang="en-US" sz="2300" dirty="0">
                <a:latin typeface="+mj-lt"/>
              </a:rPr>
              <a:t>(ISLs) for exchanging observations, </a:t>
            </a:r>
            <a:br>
              <a:rPr lang="en-US" sz="2300" dirty="0">
                <a:latin typeface="+mj-lt"/>
              </a:rPr>
            </a:br>
            <a:r>
              <a:rPr lang="en-US" sz="2300" dirty="0">
                <a:latin typeface="+mj-lt"/>
              </a:rPr>
              <a:t>inferences and plans will increase </a:t>
            </a:r>
            <a:br>
              <a:rPr lang="en-US" sz="2300" dirty="0">
                <a:latin typeface="+mj-lt"/>
              </a:rPr>
            </a:br>
            <a:r>
              <a:rPr lang="en-US" sz="2300" dirty="0">
                <a:latin typeface="+mj-lt"/>
              </a:rPr>
              <a:t>operational agility </a:t>
            </a:r>
            <a:endParaRPr lang="en-US" sz="2300" dirty="0">
              <a:latin typeface="+mj-lt"/>
              <a:cs typeface="Arial" pitchFamily="34" charset="0"/>
            </a:endParaRPr>
          </a:p>
          <a:p>
            <a:pPr>
              <a:buFont typeface="Wingdings" pitchFamily="2" charset="2"/>
              <a:buChar char="§"/>
            </a:pPr>
            <a:endParaRPr lang="en-US" sz="2300" dirty="0">
              <a:latin typeface="+mj-lt"/>
              <a:cs typeface="Arial" pitchFamily="34" charset="0"/>
            </a:endParaRPr>
          </a:p>
          <a:p>
            <a:pPr>
              <a:buFont typeface="Wingdings" pitchFamily="2" charset="2"/>
              <a:buChar char="§"/>
            </a:pPr>
            <a:endParaRPr lang="en-US" sz="2300" dirty="0">
              <a:latin typeface="+mj-lt"/>
              <a:cs typeface="Arial" pitchFamily="34" charset="0"/>
            </a:endParaRPr>
          </a:p>
          <a:p>
            <a:endParaRPr lang="en-US" sz="2300" dirty="0">
              <a:latin typeface="+mj-lt"/>
              <a:cs typeface="Arial" pitchFamily="34" charset="0"/>
            </a:endParaRPr>
          </a:p>
          <a:p>
            <a:endParaRPr lang="en-US" sz="2300" dirty="0">
              <a:latin typeface="+mj-lt"/>
              <a:cs typeface="Arial" pitchFamily="34" charset="0"/>
            </a:endParaRPr>
          </a:p>
          <a:p>
            <a:pPr marL="0" indent="0">
              <a:buNone/>
            </a:pPr>
            <a:endParaRPr lang="en-US" sz="2300" dirty="0">
              <a:latin typeface="+mj-lt"/>
              <a:cs typeface="Arial" pitchFamily="34" charset="0"/>
            </a:endParaRPr>
          </a:p>
        </p:txBody>
      </p:sp>
      <p:sp>
        <p:nvSpPr>
          <p:cNvPr id="12" name="Title 1"/>
          <p:cNvSpPr>
            <a:spLocks noGrp="1"/>
          </p:cNvSpPr>
          <p:nvPr>
            <p:ph type="title"/>
          </p:nvPr>
        </p:nvSpPr>
        <p:spPr>
          <a:xfrm>
            <a:off x="1853513" y="48127"/>
            <a:ext cx="9099593" cy="976184"/>
          </a:xfrm>
        </p:spPr>
        <p:txBody>
          <a:bodyPr>
            <a:noAutofit/>
          </a:bodyPr>
          <a:lstStyle/>
          <a:p>
            <a:pPr algn="ctr"/>
            <a:r>
              <a:rPr lang="en-US" sz="2800" b="1" dirty="0">
                <a:latin typeface="Arial" pitchFamily="34" charset="0"/>
                <a:cs typeface="Arial" pitchFamily="34" charset="0"/>
              </a:rPr>
              <a:t>Agile Spacecraft Constellations Maximizing Coverage and Revisit</a:t>
            </a:r>
          </a:p>
        </p:txBody>
      </p:sp>
      <p:pic>
        <p:nvPicPr>
          <p:cNvPr id="9" name="Picture 8"/>
          <p:cNvPicPr/>
          <p:nvPr/>
        </p:nvPicPr>
        <p:blipFill>
          <a:blip r:embed="rId5"/>
          <a:srcRect/>
          <a:stretch>
            <a:fillRect/>
          </a:stretch>
        </p:blipFill>
        <p:spPr bwMode="auto">
          <a:xfrm>
            <a:off x="6632780" y="3219063"/>
            <a:ext cx="5447253" cy="3638937"/>
          </a:xfrm>
          <a:prstGeom prst="rect">
            <a:avLst/>
          </a:prstGeom>
          <a:noFill/>
          <a:ln w="9525">
            <a:noFill/>
            <a:miter lim="800000"/>
            <a:headEnd/>
            <a:tailEnd/>
          </a:ln>
        </p:spPr>
      </p:pic>
      <p:sp>
        <p:nvSpPr>
          <p:cNvPr id="7" name="Rectangle 6">
            <a:extLst>
              <a:ext uri="{FF2B5EF4-FFF2-40B4-BE49-F238E27FC236}">
                <a16:creationId xmlns:a16="http://schemas.microsoft.com/office/drawing/2014/main" id="{D780D61F-BCB6-F240-AAAB-94CFAE6C23F7}"/>
              </a:ext>
            </a:extLst>
          </p:cNvPr>
          <p:cNvSpPr/>
          <p:nvPr/>
        </p:nvSpPr>
        <p:spPr>
          <a:xfrm>
            <a:off x="0" y="5538174"/>
            <a:ext cx="5802061" cy="738664"/>
          </a:xfrm>
          <a:prstGeom prst="rect">
            <a:avLst/>
          </a:prstGeom>
        </p:spPr>
        <p:txBody>
          <a:bodyPr wrap="square">
            <a:spAutoFit/>
          </a:bodyPr>
          <a:lstStyle/>
          <a:p>
            <a:pPr algn="ctr"/>
            <a:r>
              <a:rPr lang="en-US" sz="1400" i="1" dirty="0">
                <a:solidFill>
                  <a:schemeClr val="tx1">
                    <a:lumMod val="65000"/>
                    <a:lumOff val="35000"/>
                  </a:schemeClr>
                </a:solidFill>
                <a:latin typeface="Arial" pitchFamily="34" charset="0"/>
                <a:cs typeface="Arial" pitchFamily="34" charset="0"/>
              </a:rPr>
              <a:t>S. Nag, A.S. Li, J.H. Merrick, "Scheduling Algorithms for Rapid Imaging using Agile </a:t>
            </a:r>
            <a:r>
              <a:rPr lang="en-US" sz="1400" i="1" dirty="0" err="1">
                <a:solidFill>
                  <a:schemeClr val="tx1">
                    <a:lumMod val="65000"/>
                    <a:lumOff val="35000"/>
                  </a:schemeClr>
                </a:solidFill>
                <a:latin typeface="Arial" pitchFamily="34" charset="0"/>
                <a:cs typeface="Arial" pitchFamily="34" charset="0"/>
              </a:rPr>
              <a:t>Cubesat</a:t>
            </a:r>
            <a:r>
              <a:rPr lang="en-US" sz="1400" i="1" dirty="0">
                <a:solidFill>
                  <a:schemeClr val="tx1">
                    <a:lumMod val="65000"/>
                    <a:lumOff val="35000"/>
                  </a:schemeClr>
                </a:solidFill>
                <a:latin typeface="Arial" pitchFamily="34" charset="0"/>
                <a:cs typeface="Arial" pitchFamily="34" charset="0"/>
              </a:rPr>
              <a:t> Constellations", COSPAR Advances in Space Research - </a:t>
            </a:r>
            <a:r>
              <a:rPr lang="en-US" sz="1400" i="1" dirty="0" err="1">
                <a:solidFill>
                  <a:schemeClr val="tx1">
                    <a:lumMod val="65000"/>
                    <a:lumOff val="35000"/>
                  </a:schemeClr>
                </a:solidFill>
                <a:latin typeface="Arial" pitchFamily="34" charset="0"/>
                <a:cs typeface="Arial" pitchFamily="34" charset="0"/>
              </a:rPr>
              <a:t>Astrodynamics</a:t>
            </a:r>
            <a:r>
              <a:rPr lang="en-US" sz="1400" i="1" dirty="0">
                <a:solidFill>
                  <a:schemeClr val="tx1">
                    <a:lumMod val="65000"/>
                    <a:lumOff val="35000"/>
                  </a:schemeClr>
                </a:solidFill>
                <a:latin typeface="Arial" pitchFamily="34" charset="0"/>
                <a:cs typeface="Arial" pitchFamily="34" charset="0"/>
              </a:rPr>
              <a:t> 61, Issue 3 (2018), 891-913</a:t>
            </a:r>
          </a:p>
        </p:txBody>
      </p:sp>
      <p:pic>
        <p:nvPicPr>
          <p:cNvPr id="2" name="Audio 1">
            <a:hlinkClick r:id="" action="ppaction://media"/>
            <a:extLst>
              <a:ext uri="{FF2B5EF4-FFF2-40B4-BE49-F238E27FC236}">
                <a16:creationId xmlns:a16="http://schemas.microsoft.com/office/drawing/2014/main" id="{5C2A31AA-0195-CD49-86B3-CC25101C00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65354"/>
    </mc:Choice>
    <mc:Fallback>
      <p:transition spd="slow" advTm="65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4</a:t>
            </a:fld>
            <a:endParaRPr lang="en-US"/>
          </a:p>
        </p:txBody>
      </p:sp>
      <p:sp>
        <p:nvSpPr>
          <p:cNvPr id="10" name="Rectangle 9">
            <a:extLst>
              <a:ext uri="{FF2B5EF4-FFF2-40B4-BE49-F238E27FC236}">
                <a16:creationId xmlns:a16="http://schemas.microsoft.com/office/drawing/2014/main" id="{9F721DBE-E03F-4446-98A7-EEF39F85B3B5}"/>
              </a:ext>
            </a:extLst>
          </p:cNvPr>
          <p:cNvSpPr/>
          <p:nvPr/>
        </p:nvSpPr>
        <p:spPr>
          <a:xfrm>
            <a:off x="2815922" y="6119336"/>
            <a:ext cx="9177670" cy="738664"/>
          </a:xfrm>
          <a:prstGeom prst="rect">
            <a:avLst/>
          </a:prstGeom>
        </p:spPr>
        <p:txBody>
          <a:bodyPr wrap="square">
            <a:spAutoFit/>
          </a:bodyPr>
          <a:lstStyle/>
          <a:p>
            <a:pPr algn="ctr"/>
            <a:r>
              <a:rPr lang="en-US" sz="1400" i="1" dirty="0">
                <a:solidFill>
                  <a:schemeClr val="bg1">
                    <a:lumMod val="50000"/>
                  </a:schemeClr>
                </a:solidFill>
                <a:latin typeface="Arial" pitchFamily="34" charset="0"/>
                <a:cs typeface="Arial" pitchFamily="34" charset="0"/>
              </a:rPr>
              <a:t>S. Nag, A. S. Li, V. </a:t>
            </a:r>
            <a:r>
              <a:rPr lang="en-US" sz="1400" i="1" dirty="0" err="1">
                <a:solidFill>
                  <a:schemeClr val="bg1">
                    <a:lumMod val="50000"/>
                  </a:schemeClr>
                </a:solidFill>
                <a:latin typeface="Arial" pitchFamily="34" charset="0"/>
                <a:cs typeface="Arial" pitchFamily="34" charset="0"/>
              </a:rPr>
              <a:t>Ravindra</a:t>
            </a:r>
            <a:r>
              <a:rPr lang="en-US" sz="1400" i="1" dirty="0">
                <a:solidFill>
                  <a:schemeClr val="bg1">
                    <a:lumMod val="50000"/>
                  </a:schemeClr>
                </a:solidFill>
                <a:latin typeface="Arial" pitchFamily="34" charset="0"/>
                <a:cs typeface="Arial" pitchFamily="34" charset="0"/>
              </a:rPr>
              <a:t>, M. Sanchez Net, K.M. Cheung, R. </a:t>
            </a:r>
            <a:r>
              <a:rPr lang="en-US" sz="1400" i="1" dirty="0" err="1">
                <a:solidFill>
                  <a:schemeClr val="bg1">
                    <a:lumMod val="50000"/>
                  </a:schemeClr>
                </a:solidFill>
                <a:latin typeface="Arial" pitchFamily="34" charset="0"/>
                <a:cs typeface="Arial" pitchFamily="34" charset="0"/>
              </a:rPr>
              <a:t>Lammers</a:t>
            </a:r>
            <a:r>
              <a:rPr lang="en-US" sz="1400" i="1" dirty="0">
                <a:solidFill>
                  <a:schemeClr val="bg1">
                    <a:lumMod val="50000"/>
                  </a:schemeClr>
                </a:solidFill>
                <a:latin typeface="Arial" pitchFamily="34" charset="0"/>
                <a:cs typeface="Arial" pitchFamily="34" charset="0"/>
              </a:rPr>
              <a:t>, B. Bledsoe, "Autonomous Scheduling of Agile Spacecraft Constellations with Delay Tolerant Networking for Reactive Imaging", International Conference on Automated Planning and Scheduling SPARK Workshop, Berkeley CA, July 2019</a:t>
            </a:r>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Concept of Operations (Ground-Based or Onboard)</a:t>
            </a:r>
          </a:p>
        </p:txBody>
      </p:sp>
      <p:pic>
        <p:nvPicPr>
          <p:cNvPr id="11" name="Picture 10"/>
          <p:cNvPicPr/>
          <p:nvPr/>
        </p:nvPicPr>
        <p:blipFill>
          <a:blip r:embed="rId5" cstate="print"/>
          <a:srcRect/>
          <a:stretch>
            <a:fillRect/>
          </a:stretch>
        </p:blipFill>
        <p:spPr bwMode="auto">
          <a:xfrm>
            <a:off x="966841" y="899666"/>
            <a:ext cx="9993086" cy="5004226"/>
          </a:xfrm>
          <a:prstGeom prst="rect">
            <a:avLst/>
          </a:prstGeom>
          <a:noFill/>
          <a:ln w="9525">
            <a:noFill/>
            <a:miter lim="800000"/>
            <a:headEnd/>
            <a:tailEnd/>
          </a:ln>
        </p:spPr>
      </p:pic>
      <p:pic>
        <p:nvPicPr>
          <p:cNvPr id="2" name="Audio 1">
            <a:hlinkClick r:id="" action="ppaction://media"/>
            <a:extLst>
              <a:ext uri="{FF2B5EF4-FFF2-40B4-BE49-F238E27FC236}">
                <a16:creationId xmlns:a16="http://schemas.microsoft.com/office/drawing/2014/main" id="{6E0BA5E6-8435-3946-8576-8A948140F5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100055"/>
    </mc:Choice>
    <mc:Fallback>
      <p:transition spd="slow" advTm="100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5</a:t>
            </a:fld>
            <a:endParaRPr lang="en-US"/>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Communication System Design</a:t>
            </a:r>
          </a:p>
        </p:txBody>
      </p:sp>
      <p:sp>
        <p:nvSpPr>
          <p:cNvPr id="7" name="Content Placeholder 6"/>
          <p:cNvSpPr>
            <a:spLocks noGrp="1"/>
          </p:cNvSpPr>
          <p:nvPr>
            <p:ph idx="1"/>
          </p:nvPr>
        </p:nvSpPr>
        <p:spPr>
          <a:xfrm>
            <a:off x="1638299" y="1073020"/>
            <a:ext cx="10379530" cy="5505062"/>
          </a:xfrm>
        </p:spPr>
        <p:txBody>
          <a:bodyPr>
            <a:normAutofit fontScale="92500"/>
          </a:bodyPr>
          <a:lstStyle/>
          <a:p>
            <a:r>
              <a:rPr lang="en-US" dirty="0">
                <a:latin typeface="+mj-lt"/>
              </a:rPr>
              <a:t>Baseline: 24 satellites organized in a 3-plane Walker constellation at 710 km Sun-synchronous orbit, observing floods in 5-40 global regions over a 6 hour simulation duration</a:t>
            </a:r>
          </a:p>
          <a:p>
            <a:r>
              <a:rPr lang="en-US" dirty="0">
                <a:latin typeface="+mj-lt"/>
              </a:rPr>
              <a:t>Narrow field of view radars with an 8km footprint for the satellite payload, based on the </a:t>
            </a:r>
            <a:r>
              <a:rPr lang="en-US" dirty="0" err="1">
                <a:latin typeface="+mj-lt"/>
              </a:rPr>
              <a:t>RainCube</a:t>
            </a:r>
            <a:r>
              <a:rPr lang="en-US" dirty="0">
                <a:latin typeface="+mj-lt"/>
              </a:rPr>
              <a:t> mission, to observe precipitation and infer floods</a:t>
            </a:r>
          </a:p>
          <a:p>
            <a:r>
              <a:rPr lang="en-US" dirty="0">
                <a:latin typeface="+mj-lt"/>
              </a:rPr>
              <a:t>Baseline scheduler uses greedy, dynamic programming</a:t>
            </a:r>
          </a:p>
          <a:p>
            <a:r>
              <a:rPr lang="en-US" dirty="0" err="1">
                <a:latin typeface="+mj-lt"/>
              </a:rPr>
              <a:t>Comm</a:t>
            </a:r>
            <a:r>
              <a:rPr lang="en-US" dirty="0">
                <a:latin typeface="+mj-lt"/>
              </a:rPr>
              <a:t> system – physical layer, data link layer, network layer based on delay/disruption tolerant network (DTN) paradigm, an emerging protocol suite for routing data in dynamic and intermittent operational environments. DTN provides a store-and-forward mechanism that ensures reliable data delivery via a schedule-aware bundle routing mechanism that uses a ‘contact plan’ describing the current and future connectivity of the network to obtain a routing solution</a:t>
            </a:r>
          </a:p>
        </p:txBody>
      </p:sp>
      <p:pic>
        <p:nvPicPr>
          <p:cNvPr id="2" name="Audio 1">
            <a:hlinkClick r:id="" action="ppaction://media"/>
            <a:extLst>
              <a:ext uri="{FF2B5EF4-FFF2-40B4-BE49-F238E27FC236}">
                <a16:creationId xmlns:a16="http://schemas.microsoft.com/office/drawing/2014/main" id="{A8545DDA-67C2-2843-8717-330166A381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69740"/>
    </mc:Choice>
    <mc:Fallback>
      <p:transition spd="slow" advTm="69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6</a:t>
            </a:fld>
            <a:endParaRPr lang="en-US"/>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Communication System – Physical Layer</a:t>
            </a:r>
          </a:p>
        </p:txBody>
      </p:sp>
      <p:sp>
        <p:nvSpPr>
          <p:cNvPr id="7" name="Content Placeholder 6"/>
          <p:cNvSpPr>
            <a:spLocks noGrp="1"/>
          </p:cNvSpPr>
          <p:nvPr>
            <p:ph idx="1"/>
          </p:nvPr>
        </p:nvSpPr>
        <p:spPr>
          <a:xfrm>
            <a:off x="1380226" y="1181819"/>
            <a:ext cx="10637603" cy="5396263"/>
          </a:xfrm>
        </p:spPr>
        <p:txBody>
          <a:bodyPr>
            <a:normAutofit/>
          </a:bodyPr>
          <a:lstStyle/>
          <a:p>
            <a:r>
              <a:rPr lang="en-US" dirty="0">
                <a:latin typeface="+mj-lt"/>
              </a:rPr>
              <a:t>Intra-plane distance to be nearly constant at ~5425km and the inter-plane distance to vary between 80 km and 6060 km</a:t>
            </a:r>
          </a:p>
          <a:p>
            <a:r>
              <a:rPr lang="en-US" dirty="0">
                <a:latin typeface="+mj-lt"/>
              </a:rPr>
              <a:t>All spacecraft are equipped with a Solid State Power Amplifier to deliver 20W of RF power and a nadir-zenith dipole antenna</a:t>
            </a:r>
          </a:p>
          <a:p>
            <a:r>
              <a:rPr lang="en-US" dirty="0">
                <a:latin typeface="+mj-lt"/>
              </a:rPr>
              <a:t>½ LDPC (low-density parity-check) coding scheme, Binary Phase Shift Keying (BPSK) modulation, SRRC (square root raised cosine) pulse shaping and NRZ baseband encoding </a:t>
            </a:r>
          </a:p>
          <a:p>
            <a:r>
              <a:rPr lang="en-US" dirty="0">
                <a:latin typeface="+mj-lt"/>
              </a:rPr>
              <a:t>We closed the link budget at 1 kbps</a:t>
            </a:r>
          </a:p>
          <a:p>
            <a:r>
              <a:rPr lang="en-US" dirty="0">
                <a:latin typeface="+mj-lt"/>
              </a:rPr>
              <a:t>Interference is addressed in the data link and network layers</a:t>
            </a:r>
          </a:p>
        </p:txBody>
      </p:sp>
      <p:pic>
        <p:nvPicPr>
          <p:cNvPr id="2" name="Audio 1">
            <a:hlinkClick r:id="" action="ppaction://media"/>
            <a:extLst>
              <a:ext uri="{FF2B5EF4-FFF2-40B4-BE49-F238E27FC236}">
                <a16:creationId xmlns:a16="http://schemas.microsoft.com/office/drawing/2014/main" id="{451B9B15-686F-9240-B5A5-CD4AD63CD9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43848"/>
    </mc:Choice>
    <mc:Fallback>
      <p:transition spd="slow" advTm="43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7</a:t>
            </a:fld>
            <a:endParaRPr lang="en-US"/>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Communication System – Data Link Layer</a:t>
            </a:r>
          </a:p>
        </p:txBody>
      </p:sp>
      <p:sp>
        <p:nvSpPr>
          <p:cNvPr id="7" name="Content Placeholder 6"/>
          <p:cNvSpPr>
            <a:spLocks noGrp="1"/>
          </p:cNvSpPr>
          <p:nvPr>
            <p:ph idx="1"/>
          </p:nvPr>
        </p:nvSpPr>
        <p:spPr>
          <a:xfrm>
            <a:off x="1526876" y="1073020"/>
            <a:ext cx="10665124" cy="1847462"/>
          </a:xfrm>
        </p:spPr>
        <p:txBody>
          <a:bodyPr>
            <a:normAutofit/>
          </a:bodyPr>
          <a:lstStyle/>
          <a:p>
            <a:pPr>
              <a:buNone/>
            </a:pPr>
            <a:r>
              <a:rPr lang="en-US" sz="2000" dirty="0"/>
              <a:t>Three Multiple Access (MA) schemes considered: CDMA (Code Division Multiple Access), MF-TDMA (Multi-Frequency Time Division Multiple Access) and MF-FDMA (Multi-Frequency Frequency Division Multiple Access)</a:t>
            </a:r>
          </a:p>
        </p:txBody>
      </p:sp>
      <p:graphicFrame>
        <p:nvGraphicFramePr>
          <p:cNvPr id="5" name="Table 4"/>
          <p:cNvGraphicFramePr>
            <a:graphicFrameLocks noGrp="1"/>
          </p:cNvGraphicFramePr>
          <p:nvPr/>
        </p:nvGraphicFramePr>
        <p:xfrm>
          <a:off x="1205872" y="2147977"/>
          <a:ext cx="10147928" cy="4021494"/>
        </p:xfrm>
        <a:graphic>
          <a:graphicData uri="http://schemas.openxmlformats.org/drawingml/2006/table">
            <a:tbl>
              <a:tblPr/>
              <a:tblGrid>
                <a:gridCol w="591327">
                  <a:extLst>
                    <a:ext uri="{9D8B030D-6E8A-4147-A177-3AD203B41FA5}">
                      <a16:colId xmlns:a16="http://schemas.microsoft.com/office/drawing/2014/main" val="20000"/>
                    </a:ext>
                  </a:extLst>
                </a:gridCol>
                <a:gridCol w="2670507">
                  <a:extLst>
                    <a:ext uri="{9D8B030D-6E8A-4147-A177-3AD203B41FA5}">
                      <a16:colId xmlns:a16="http://schemas.microsoft.com/office/drawing/2014/main" val="20001"/>
                    </a:ext>
                  </a:extLst>
                </a:gridCol>
                <a:gridCol w="3270459">
                  <a:extLst>
                    <a:ext uri="{9D8B030D-6E8A-4147-A177-3AD203B41FA5}">
                      <a16:colId xmlns:a16="http://schemas.microsoft.com/office/drawing/2014/main" val="20002"/>
                    </a:ext>
                  </a:extLst>
                </a:gridCol>
                <a:gridCol w="3615635">
                  <a:extLst>
                    <a:ext uri="{9D8B030D-6E8A-4147-A177-3AD203B41FA5}">
                      <a16:colId xmlns:a16="http://schemas.microsoft.com/office/drawing/2014/main" val="20003"/>
                    </a:ext>
                  </a:extLst>
                </a:gridCol>
              </a:tblGrid>
              <a:tr h="236558">
                <a:tc>
                  <a:txBody>
                    <a:bodyPr/>
                    <a:lstStyle/>
                    <a:p>
                      <a:pPr marL="0" marR="0" algn="just">
                        <a:spcBef>
                          <a:spcPts val="0"/>
                        </a:spcBef>
                        <a:spcAft>
                          <a:spcPts val="0"/>
                        </a:spcAft>
                      </a:pPr>
                      <a:endParaRPr lang="en-US" sz="1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Times New Roman"/>
                          <a:ea typeface="Times New Roman"/>
                        </a:rPr>
                        <a:t>CDMA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spcBef>
                          <a:spcPts val="0"/>
                        </a:spcBef>
                        <a:spcAft>
                          <a:spcPts val="0"/>
                        </a:spcAft>
                      </a:pPr>
                      <a:r>
                        <a:rPr lang="en-US" sz="1400" b="1" dirty="0">
                          <a:latin typeface="Times New Roman"/>
                          <a:ea typeface="Times New Roman"/>
                        </a:rPr>
                        <a:t>MF-FDMA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spcBef>
                          <a:spcPts val="0"/>
                        </a:spcBef>
                        <a:spcAft>
                          <a:spcPts val="0"/>
                        </a:spcAft>
                      </a:pPr>
                      <a:r>
                        <a:rPr lang="en-US" sz="1400">
                          <a:latin typeface="Times New Roman"/>
                          <a:ea typeface="Times New Roman"/>
                        </a:rPr>
                        <a:t>MF-TDMA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1892468">
                <a:tc>
                  <a:txBody>
                    <a:bodyPr/>
                    <a:lstStyle/>
                    <a:p>
                      <a:pPr marL="71755" marR="71755" algn="just">
                        <a:spcBef>
                          <a:spcPts val="0"/>
                        </a:spcBef>
                        <a:spcAft>
                          <a:spcPts val="0"/>
                        </a:spcAft>
                      </a:pPr>
                      <a:r>
                        <a:rPr lang="en-US" sz="1400">
                          <a:latin typeface="Times New Roman"/>
                          <a:ea typeface="Times New Roman"/>
                        </a:rPr>
                        <a:t>Advantages</a:t>
                      </a: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l">
                        <a:spcBef>
                          <a:spcPts val="0"/>
                        </a:spcBef>
                        <a:spcAft>
                          <a:spcPts val="0"/>
                        </a:spcAft>
                      </a:pPr>
                      <a:r>
                        <a:rPr lang="en-US" sz="1400" dirty="0">
                          <a:latin typeface="Times New Roman"/>
                          <a:ea typeface="Times New Roman"/>
                        </a:rPr>
                        <a:t>Heritage at NASA; e.g. TDRS uses it for MA and is standardized in CCSDS</a:t>
                      </a:r>
                    </a:p>
                    <a:p>
                      <a:pPr marL="0" marR="0" algn="l">
                        <a:spcBef>
                          <a:spcPts val="0"/>
                        </a:spcBef>
                        <a:spcAft>
                          <a:spcPts val="0"/>
                        </a:spcAft>
                      </a:pPr>
                      <a:endParaRPr lang="en-US" sz="1400" dirty="0">
                        <a:latin typeface="Times New Roman"/>
                        <a:ea typeface="Times New Roman"/>
                      </a:endParaRPr>
                    </a:p>
                    <a:p>
                      <a:pPr marL="0" marR="0" algn="l">
                        <a:spcBef>
                          <a:spcPts val="0"/>
                        </a:spcBef>
                        <a:spcAft>
                          <a:spcPts val="0"/>
                        </a:spcAft>
                      </a:pPr>
                      <a:r>
                        <a:rPr lang="en-US" sz="1400" dirty="0">
                          <a:latin typeface="Times New Roman"/>
                          <a:ea typeface="Times New Roman"/>
                        </a:rPr>
                        <a:t>Simple to implement from the radio and software standpoint.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400" dirty="0">
                          <a:latin typeface="Times New Roman"/>
                          <a:ea typeface="Times New Roman"/>
                        </a:rPr>
                        <a:t>Typical way of implementing MA in space provided there is enough bandwidth for the application; e.g., commercial communication cannot use it.</a:t>
                      </a:r>
                    </a:p>
                    <a:p>
                      <a:pPr marL="0" marR="0" algn="l">
                        <a:spcBef>
                          <a:spcPts val="0"/>
                        </a:spcBef>
                        <a:spcAft>
                          <a:spcPts val="0"/>
                        </a:spcAft>
                      </a:pPr>
                      <a:endParaRPr lang="en-US" sz="1400" dirty="0">
                        <a:latin typeface="Times New Roman"/>
                        <a:ea typeface="Times New Roman"/>
                      </a:endParaRPr>
                    </a:p>
                    <a:p>
                      <a:pPr marL="0" marR="0" algn="l">
                        <a:spcBef>
                          <a:spcPts val="0"/>
                        </a:spcBef>
                        <a:spcAft>
                          <a:spcPts val="0"/>
                        </a:spcAft>
                      </a:pPr>
                      <a:r>
                        <a:rPr lang="en-US" sz="1400" dirty="0">
                          <a:latin typeface="Times New Roman"/>
                          <a:ea typeface="Times New Roman"/>
                        </a:rPr>
                        <a:t>Separation of data from different users is simply achieved by filtering.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400" dirty="0">
                          <a:latin typeface="Times New Roman"/>
                          <a:ea typeface="Times New Roman"/>
                        </a:rPr>
                        <a:t>Simple frequency plan with few </a:t>
                      </a:r>
                      <a:r>
                        <a:rPr lang="en-US" sz="1400" dirty="0" err="1">
                          <a:latin typeface="Times New Roman"/>
                          <a:ea typeface="Times New Roman"/>
                        </a:rPr>
                        <a:t>bandguards</a:t>
                      </a:r>
                      <a:r>
                        <a:rPr lang="en-US" sz="1400" dirty="0">
                          <a:latin typeface="Times New Roman"/>
                          <a:ea typeface="Times New Roman"/>
                        </a:rPr>
                        <a:t>.</a:t>
                      </a:r>
                    </a:p>
                    <a:p>
                      <a:pPr marL="0" marR="0" algn="l">
                        <a:spcBef>
                          <a:spcPts val="0"/>
                        </a:spcBef>
                        <a:spcAft>
                          <a:spcPts val="0"/>
                        </a:spcAft>
                      </a:pPr>
                      <a:endParaRPr lang="en-US" sz="1400" dirty="0">
                        <a:latin typeface="Times New Roman"/>
                        <a:ea typeface="Times New Roman"/>
                      </a:endParaRPr>
                    </a:p>
                    <a:p>
                      <a:pPr marL="0" marR="0" algn="l">
                        <a:spcBef>
                          <a:spcPts val="0"/>
                        </a:spcBef>
                        <a:spcAft>
                          <a:spcPts val="0"/>
                        </a:spcAft>
                      </a:pPr>
                      <a:r>
                        <a:rPr lang="en-US" sz="1400" dirty="0">
                          <a:latin typeface="Times New Roman"/>
                          <a:ea typeface="Times New Roman"/>
                        </a:rPr>
                        <a:t>User separation is achieved at frame level through software processing.</a:t>
                      </a:r>
                    </a:p>
                    <a:p>
                      <a:pPr marL="0" marR="0" algn="l">
                        <a:spcBef>
                          <a:spcPts val="0"/>
                        </a:spcBef>
                        <a:spcAft>
                          <a:spcPts val="0"/>
                        </a:spcAft>
                      </a:pPr>
                      <a:endParaRPr lang="en-US" sz="1400" dirty="0">
                        <a:latin typeface="Times New Roman"/>
                        <a:ea typeface="Times New Roman"/>
                      </a:endParaRPr>
                    </a:p>
                    <a:p>
                      <a:pPr marL="0" marR="0" algn="l">
                        <a:spcBef>
                          <a:spcPts val="0"/>
                        </a:spcBef>
                        <a:spcAft>
                          <a:spcPts val="0"/>
                        </a:spcAft>
                      </a:pPr>
                      <a:r>
                        <a:rPr lang="en-US" sz="1400" dirty="0">
                          <a:latin typeface="Times New Roman"/>
                          <a:ea typeface="Times New Roman"/>
                        </a:rPr>
                        <a:t>Each radio only requires three tracking loops, thus reducing complexity.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92468">
                <a:tc>
                  <a:txBody>
                    <a:bodyPr/>
                    <a:lstStyle/>
                    <a:p>
                      <a:pPr marL="71755" marR="71755" algn="just">
                        <a:spcBef>
                          <a:spcPts val="0"/>
                        </a:spcBef>
                        <a:spcAft>
                          <a:spcPts val="0"/>
                        </a:spcAft>
                      </a:pPr>
                      <a:r>
                        <a:rPr lang="en-US" sz="1400">
                          <a:latin typeface="Times New Roman"/>
                          <a:ea typeface="Times New Roman"/>
                        </a:rPr>
                        <a:t>Disadvantages</a:t>
                      </a: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l">
                        <a:spcBef>
                          <a:spcPts val="0"/>
                        </a:spcBef>
                        <a:spcAft>
                          <a:spcPts val="0"/>
                        </a:spcAft>
                      </a:pPr>
                      <a:r>
                        <a:rPr lang="en-US" sz="1400" dirty="0">
                          <a:latin typeface="Times New Roman"/>
                          <a:ea typeface="Times New Roman"/>
                        </a:rPr>
                        <a:t>System performance is limited by interference power from other users transmitted simultaneously.</a:t>
                      </a:r>
                    </a:p>
                    <a:p>
                      <a:pPr marL="0" marR="0" algn="l">
                        <a:spcBef>
                          <a:spcPts val="0"/>
                        </a:spcBef>
                        <a:spcAft>
                          <a:spcPts val="0"/>
                        </a:spcAft>
                      </a:pPr>
                      <a:endParaRPr lang="en-US" sz="1400" dirty="0">
                        <a:latin typeface="Times New Roman"/>
                        <a:ea typeface="Times New Roman"/>
                      </a:endParaRPr>
                    </a:p>
                    <a:p>
                      <a:pPr marL="0" marR="0" algn="l">
                        <a:spcBef>
                          <a:spcPts val="0"/>
                        </a:spcBef>
                        <a:spcAft>
                          <a:spcPts val="0"/>
                        </a:spcAft>
                      </a:pPr>
                      <a:r>
                        <a:rPr lang="en-US" sz="1400" dirty="0">
                          <a:latin typeface="Times New Roman"/>
                          <a:ea typeface="Times New Roman"/>
                        </a:rPr>
                        <a:t>Can interfere with TDRS MA users</a:t>
                      </a:r>
                    </a:p>
                    <a:p>
                      <a:pPr marL="0" marR="0" algn="l">
                        <a:spcBef>
                          <a:spcPts val="0"/>
                        </a:spcBef>
                        <a:spcAft>
                          <a:spcPts val="0"/>
                        </a:spcAft>
                      </a:pPr>
                      <a:r>
                        <a:rPr lang="en-US" sz="1400" dirty="0">
                          <a:latin typeface="Times New Roman"/>
                          <a:ea typeface="Times New Roman"/>
                        </a:rPr>
                        <a:t>Losses grow faster than exponentially.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400" dirty="0">
                          <a:latin typeface="Times New Roman"/>
                          <a:ea typeface="Times New Roman"/>
                        </a:rPr>
                        <a:t>Requires enough </a:t>
                      </a:r>
                      <a:r>
                        <a:rPr lang="en-US" sz="1400" dirty="0" err="1">
                          <a:latin typeface="Times New Roman"/>
                          <a:ea typeface="Times New Roman"/>
                        </a:rPr>
                        <a:t>bandguards</a:t>
                      </a:r>
                      <a:r>
                        <a:rPr lang="en-US" sz="1400" dirty="0">
                          <a:latin typeface="Times New Roman"/>
                          <a:ea typeface="Times New Roman"/>
                        </a:rPr>
                        <a:t> to ensure Doppler shift in inter-plane communication results in out-of-band transmission.</a:t>
                      </a:r>
                    </a:p>
                    <a:p>
                      <a:pPr marL="0" marR="0" algn="l">
                        <a:spcBef>
                          <a:spcPts val="0"/>
                        </a:spcBef>
                        <a:spcAft>
                          <a:spcPts val="0"/>
                        </a:spcAft>
                      </a:pPr>
                      <a:endParaRPr lang="en-US" sz="1400" dirty="0">
                        <a:latin typeface="Times New Roman"/>
                        <a:ea typeface="Times New Roman"/>
                      </a:endParaRPr>
                    </a:p>
                    <a:p>
                      <a:pPr marL="0" marR="0" algn="l">
                        <a:spcBef>
                          <a:spcPts val="0"/>
                        </a:spcBef>
                        <a:spcAft>
                          <a:spcPts val="0"/>
                        </a:spcAft>
                      </a:pPr>
                      <a:r>
                        <a:rPr lang="en-US" sz="1400" dirty="0">
                          <a:latin typeface="Times New Roman"/>
                          <a:ea typeface="Times New Roman"/>
                        </a:rPr>
                        <a:t>Increased radio complexity due many tracking loops needed.</a:t>
                      </a:r>
                    </a:p>
                    <a:p>
                      <a:pPr marL="0" marR="0" algn="l">
                        <a:spcBef>
                          <a:spcPts val="0"/>
                        </a:spcBef>
                        <a:spcAft>
                          <a:spcPts val="0"/>
                        </a:spcAft>
                      </a:pPr>
                      <a:endParaRPr lang="en-US" sz="1400" dirty="0">
                        <a:latin typeface="Times New Roman"/>
                        <a:ea typeface="Times New Roman"/>
                      </a:endParaRPr>
                    </a:p>
                    <a:p>
                      <a:pPr marL="0" marR="0" algn="l">
                        <a:spcBef>
                          <a:spcPts val="0"/>
                        </a:spcBef>
                        <a:spcAft>
                          <a:spcPts val="0"/>
                        </a:spcAft>
                      </a:pPr>
                      <a:r>
                        <a:rPr lang="en-US" sz="1400" dirty="0">
                          <a:latin typeface="Times New Roman"/>
                          <a:ea typeface="Times New Roman"/>
                        </a:rPr>
                        <a:t>Requires dedicated S-band allocation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400" dirty="0">
                          <a:latin typeface="Times New Roman"/>
                          <a:ea typeface="Times New Roman"/>
                        </a:rPr>
                        <a:t>Requires time synchronicity which might be difficult to achieve in space.</a:t>
                      </a:r>
                    </a:p>
                    <a:p>
                      <a:pPr marL="0" marR="0" algn="l">
                        <a:spcBef>
                          <a:spcPts val="0"/>
                        </a:spcBef>
                        <a:spcAft>
                          <a:spcPts val="0"/>
                        </a:spcAft>
                      </a:pPr>
                      <a:endParaRPr lang="en-US" sz="1400" dirty="0">
                        <a:latin typeface="Times New Roman"/>
                        <a:ea typeface="Times New Roman"/>
                      </a:endParaRPr>
                    </a:p>
                    <a:p>
                      <a:pPr marL="0" marR="0" algn="l">
                        <a:spcBef>
                          <a:spcPts val="0"/>
                        </a:spcBef>
                        <a:spcAft>
                          <a:spcPts val="0"/>
                        </a:spcAft>
                      </a:pPr>
                      <a:r>
                        <a:rPr lang="en-US" sz="1400" dirty="0">
                          <a:latin typeface="Times New Roman"/>
                          <a:ea typeface="Times New Roman"/>
                        </a:rPr>
                        <a:t>Frequency-Time duality only valid if underlying link data rate can be scaled up to compensate for pause times (which is not true for power constrained links).</a:t>
                      </a:r>
                    </a:p>
                    <a:p>
                      <a:pPr marL="0" marR="0" algn="l">
                        <a:spcBef>
                          <a:spcPts val="0"/>
                        </a:spcBef>
                        <a:spcAft>
                          <a:spcPts val="0"/>
                        </a:spcAft>
                      </a:pPr>
                      <a:r>
                        <a:rPr lang="en-US" sz="1400" dirty="0">
                          <a:latin typeface="Times New Roman"/>
                          <a:ea typeface="Times New Roman"/>
                        </a:rPr>
                        <a:t>Requires dedicated S-band allocation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2" name="Audio 1">
            <a:hlinkClick r:id="" action="ppaction://media"/>
            <a:extLst>
              <a:ext uri="{FF2B5EF4-FFF2-40B4-BE49-F238E27FC236}">
                <a16:creationId xmlns:a16="http://schemas.microsoft.com/office/drawing/2014/main" id="{106170A8-40CC-1F4A-AB0B-DBF57BB15E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79033"/>
    </mc:Choice>
    <mc:Fallback>
      <p:transition spd="slow" advTm="79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8</a:t>
            </a:fld>
            <a:endParaRPr lang="en-US"/>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Communication System – Data Link Layer</a:t>
            </a:r>
          </a:p>
        </p:txBody>
      </p:sp>
      <p:sp>
        <p:nvSpPr>
          <p:cNvPr id="7" name="Content Placeholder 6"/>
          <p:cNvSpPr>
            <a:spLocks noGrp="1"/>
          </p:cNvSpPr>
          <p:nvPr>
            <p:ph idx="1"/>
          </p:nvPr>
        </p:nvSpPr>
        <p:spPr>
          <a:xfrm>
            <a:off x="979282" y="1073020"/>
            <a:ext cx="10493850" cy="1847462"/>
          </a:xfrm>
        </p:spPr>
        <p:txBody>
          <a:bodyPr>
            <a:normAutofit/>
          </a:bodyPr>
          <a:lstStyle/>
          <a:p>
            <a:pPr>
              <a:buNone/>
            </a:pPr>
            <a:r>
              <a:rPr lang="en-US" sz="2000" dirty="0">
                <a:latin typeface="+mj-lt"/>
              </a:rPr>
              <a:t>MF-FDMA, despite being the conceptually simplest approach, was considered to be the best alternative given a 6 MHz bandwidth allocation at S-band</a:t>
            </a:r>
          </a:p>
          <a:p>
            <a:pPr>
              <a:buNone/>
            </a:pPr>
            <a:r>
              <a:rPr lang="en-US" sz="2000" dirty="0">
                <a:latin typeface="+mj-lt"/>
              </a:rPr>
              <a:t>The initial 6 MHz are first divided into three 2 MHz partitions, one for each orbital plane. Each of these 2 MHz is then split into four 500 kHz channels that are used to transmit by two satellites 180 deg apart within the orbital plane</a:t>
            </a:r>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61927" y="2876034"/>
            <a:ext cx="10331664" cy="3480316"/>
          </a:xfrm>
          <a:prstGeom prst="rect">
            <a:avLst/>
          </a:prstGeom>
          <a:noFill/>
        </p:spPr>
      </p:pic>
      <p:pic>
        <p:nvPicPr>
          <p:cNvPr id="2" name="Audio 1">
            <a:hlinkClick r:id="" action="ppaction://media"/>
            <a:extLst>
              <a:ext uri="{FF2B5EF4-FFF2-40B4-BE49-F238E27FC236}">
                <a16:creationId xmlns:a16="http://schemas.microsoft.com/office/drawing/2014/main" id="{2E80D7B2-D476-5645-963F-908B098675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30590"/>
    </mc:Choice>
    <mc:Fallback>
      <p:transition spd="slow" advTm="30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1EDC-754A-234C-AEDC-0FD9ABA9B617}"/>
              </a:ext>
            </a:extLst>
          </p:cNvPr>
          <p:cNvSpPr>
            <a:spLocks noGrp="1"/>
          </p:cNvSpPr>
          <p:nvPr>
            <p:ph type="sldNum" sz="quarter" idx="12"/>
          </p:nvPr>
        </p:nvSpPr>
        <p:spPr/>
        <p:txBody>
          <a:bodyPr/>
          <a:lstStyle/>
          <a:p>
            <a:fld id="{2A24EE2C-592E-0349-BF68-A83FDEA2AA1B}" type="slidenum">
              <a:rPr lang="en-US" smtClean="0"/>
              <a:pPr/>
              <a:t>9</a:t>
            </a:fld>
            <a:endParaRPr lang="en-US"/>
          </a:p>
        </p:txBody>
      </p:sp>
      <p:sp>
        <p:nvSpPr>
          <p:cNvPr id="12" name="Title 1"/>
          <p:cNvSpPr>
            <a:spLocks noGrp="1"/>
          </p:cNvSpPr>
          <p:nvPr>
            <p:ph type="title"/>
          </p:nvPr>
        </p:nvSpPr>
        <p:spPr>
          <a:xfrm>
            <a:off x="1860334" y="195943"/>
            <a:ext cx="9099593" cy="567693"/>
          </a:xfrm>
        </p:spPr>
        <p:txBody>
          <a:bodyPr>
            <a:noAutofit/>
          </a:bodyPr>
          <a:lstStyle/>
          <a:p>
            <a:pPr algn="ctr"/>
            <a:r>
              <a:rPr lang="en-US" sz="2800" b="1" dirty="0">
                <a:latin typeface="Arial" pitchFamily="34" charset="0"/>
                <a:cs typeface="Arial" pitchFamily="34" charset="0"/>
              </a:rPr>
              <a:t>Communication System – Data Link Layer</a:t>
            </a:r>
          </a:p>
        </p:txBody>
      </p:sp>
      <p:sp>
        <p:nvSpPr>
          <p:cNvPr id="7" name="Content Placeholder 6"/>
          <p:cNvSpPr>
            <a:spLocks noGrp="1"/>
          </p:cNvSpPr>
          <p:nvPr>
            <p:ph idx="1"/>
          </p:nvPr>
        </p:nvSpPr>
        <p:spPr>
          <a:xfrm>
            <a:off x="948906" y="1073020"/>
            <a:ext cx="10770343" cy="1847462"/>
          </a:xfrm>
        </p:spPr>
        <p:txBody>
          <a:bodyPr>
            <a:normAutofit/>
          </a:bodyPr>
          <a:lstStyle/>
          <a:p>
            <a:pPr>
              <a:buNone/>
            </a:pPr>
            <a:r>
              <a:rPr lang="en-US" sz="2000" dirty="0">
                <a:latin typeface="+mj-lt"/>
              </a:rPr>
              <a:t>Maximum available symbol rate is 200 </a:t>
            </a:r>
            <a:r>
              <a:rPr lang="en-US" sz="2000" dirty="0" err="1">
                <a:latin typeface="+mj-lt"/>
              </a:rPr>
              <a:t>ksps</a:t>
            </a:r>
            <a:r>
              <a:rPr lang="en-US" sz="2000" dirty="0">
                <a:latin typeface="+mj-lt"/>
              </a:rPr>
              <a:t>, max required symbol rate 2 </a:t>
            </a:r>
            <a:r>
              <a:rPr lang="en-US" sz="2000" dirty="0" err="1">
                <a:latin typeface="+mj-lt"/>
              </a:rPr>
              <a:t>ksps</a:t>
            </a:r>
            <a:endParaRPr lang="en-US" sz="2000" dirty="0">
              <a:latin typeface="+mj-lt"/>
            </a:endParaRPr>
          </a:p>
          <a:p>
            <a:pPr>
              <a:buNone/>
            </a:pPr>
            <a:r>
              <a:rPr lang="en-US" sz="2000" dirty="0">
                <a:latin typeface="+mj-lt"/>
              </a:rPr>
              <a:t>At the receiver, an upper bound on the experienced Doppler shift is approximately ±124 kHz (two oncoming satellites at 7.8km/s each) fits well within the 500 kHz of the allocated channel.</a:t>
            </a:r>
          </a:p>
          <a:p>
            <a:pPr>
              <a:buNone/>
            </a:pPr>
            <a:r>
              <a:rPr lang="en-US" sz="2000" dirty="0"/>
              <a:t>MF-FDMA </a:t>
            </a:r>
            <a:r>
              <a:rPr lang="en-US" sz="2000" dirty="0">
                <a:latin typeface="+mj-lt"/>
              </a:rPr>
              <a:t>avoids interference without any data rate penalty.</a:t>
            </a:r>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61927" y="2876034"/>
            <a:ext cx="10331664" cy="3480316"/>
          </a:xfrm>
          <a:prstGeom prst="rect">
            <a:avLst/>
          </a:prstGeom>
          <a:noFill/>
        </p:spPr>
      </p:pic>
      <p:pic>
        <p:nvPicPr>
          <p:cNvPr id="2" name="Audio 1">
            <a:hlinkClick r:id="" action="ppaction://media"/>
            <a:extLst>
              <a:ext uri="{FF2B5EF4-FFF2-40B4-BE49-F238E27FC236}">
                <a16:creationId xmlns:a16="http://schemas.microsoft.com/office/drawing/2014/main" id="{10EB98A6-EB0A-C949-A54D-64CE6DBD86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2877137"/>
      </p:ext>
    </p:extLst>
  </p:cSld>
  <p:clrMapOvr>
    <a:masterClrMapping/>
  </p:clrMapOvr>
  <mc:AlternateContent xmlns:mc="http://schemas.openxmlformats.org/markup-compatibility/2006">
    <mc:Choice xmlns:p14="http://schemas.microsoft.com/office/powerpoint/2010/main" Requires="p14">
      <p:transition spd="slow" p14:dur="2000" advTm="41490"/>
    </mc:Choice>
    <mc:Fallback>
      <p:transition spd="slow" advTm="41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TotalTime>
  <Words>1631</Words>
  <Application>Microsoft Macintosh PowerPoint</Application>
  <PresentationFormat>Widescreen</PresentationFormat>
  <Paragraphs>135</Paragraphs>
  <Slides>15</Slides>
  <Notes>13</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Wingdings</vt:lpstr>
      <vt:lpstr>Office Theme</vt:lpstr>
      <vt:lpstr>PowerPoint Presentation</vt:lpstr>
      <vt:lpstr>Agile Spacecraft Constellations Maximizing Coverage and Revisit</vt:lpstr>
      <vt:lpstr>Agile Spacecraft Constellations Maximizing Coverage and Revisit</vt:lpstr>
      <vt:lpstr>Concept of Operations (Ground-Based or Onboard)</vt:lpstr>
      <vt:lpstr>Communication System Design</vt:lpstr>
      <vt:lpstr>Communication System – Physical Layer</vt:lpstr>
      <vt:lpstr>Communication System – Data Link Layer</vt:lpstr>
      <vt:lpstr>Communication System – Data Link Layer</vt:lpstr>
      <vt:lpstr>Communication System – Data Link Layer</vt:lpstr>
      <vt:lpstr>Communication System – Network Layer</vt:lpstr>
      <vt:lpstr>Communication System – Network Layer</vt:lpstr>
      <vt:lpstr>Communication System – Network Layer</vt:lpstr>
      <vt:lpstr>Full System Simulations (Ground-Based or Onboard)</vt:lpstr>
      <vt:lpstr>Conclusions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Ioana Dietsch</dc:creator>
  <cp:lastModifiedBy>Nag, Sreeja (ARC-AFO)[Bay Area Environmental Research Institute]</cp:lastModifiedBy>
  <cp:revision>37</cp:revision>
  <dcterms:created xsi:type="dcterms:W3CDTF">2020-07-24T13:10:19Z</dcterms:created>
  <dcterms:modified xsi:type="dcterms:W3CDTF">2020-10-13T23:34:37Z</dcterms:modified>
</cp:coreProperties>
</file>